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Lst>
  <p:notesMasterIdLst>
    <p:notesMasterId r:id="rId16"/>
  </p:notesMasterIdLst>
  <p:handoutMasterIdLst>
    <p:handoutMasterId r:id="rId17"/>
  </p:handoutMasterIdLst>
  <p:sldIdLst>
    <p:sldId id="271" r:id="rId2"/>
    <p:sldId id="280" r:id="rId3"/>
    <p:sldId id="287" r:id="rId4"/>
    <p:sldId id="288" r:id="rId5"/>
    <p:sldId id="289" r:id="rId6"/>
    <p:sldId id="290" r:id="rId7"/>
    <p:sldId id="291" r:id="rId8"/>
    <p:sldId id="285" r:id="rId9"/>
    <p:sldId id="293" r:id="rId10"/>
    <p:sldId id="258" r:id="rId11"/>
    <p:sldId id="296" r:id="rId12"/>
    <p:sldId id="295" r:id="rId13"/>
    <p:sldId id="297" r:id="rId14"/>
    <p:sldId id="29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F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81"/>
    <p:restoredTop sz="51565"/>
  </p:normalViewPr>
  <p:slideViewPr>
    <p:cSldViewPr snapToGrid="0" snapToObjects="1">
      <p:cViewPr varScale="1">
        <p:scale>
          <a:sx n="58" d="100"/>
          <a:sy n="58" d="100"/>
        </p:scale>
        <p:origin x="27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B9DA2-BB4F-E84D-99EC-91CAB52125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F6F753-FF43-A341-94C0-A6D38F03C0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DA7C1F-2052-3643-846F-A2C339F1E07F}" type="datetimeFigureOut">
              <a:rPr lang="en-US" smtClean="0"/>
              <a:t>7/21/19</a:t>
            </a:fld>
            <a:endParaRPr lang="en-US"/>
          </a:p>
        </p:txBody>
      </p:sp>
      <p:sp>
        <p:nvSpPr>
          <p:cNvPr id="4" name="Footer Placeholder 3">
            <a:extLst>
              <a:ext uri="{FF2B5EF4-FFF2-40B4-BE49-F238E27FC236}">
                <a16:creationId xmlns:a16="http://schemas.microsoft.com/office/drawing/2014/main" id="{DAF66C99-0B68-AA4D-A80B-35E7F375D5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CEB632-6C2A-2F42-BED7-D2761E7710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DC1E1-E930-4649-8DDF-1862B9B5DCB5}" type="slidenum">
              <a:rPr lang="en-US" smtClean="0"/>
              <a:t>‹#›</a:t>
            </a:fld>
            <a:endParaRPr lang="en-US"/>
          </a:p>
        </p:txBody>
      </p:sp>
    </p:spTree>
    <p:extLst>
      <p:ext uri="{BB962C8B-B14F-4D97-AF65-F5344CB8AC3E}">
        <p14:creationId xmlns:p14="http://schemas.microsoft.com/office/powerpoint/2010/main" val="2349590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FFF1F-4A45-F84D-BBC9-DAD0762D03B4}" type="datetimeFigureOut">
              <a:rPr lang="en-US" smtClean="0"/>
              <a:t>7/21/19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F3710-8836-B94A-9749-1B5BCA547433}" type="slidenum">
              <a:rPr lang="en-US" smtClean="0"/>
              <a:t>‹#›</a:t>
            </a:fld>
            <a:endParaRPr lang="en-US" dirty="0"/>
          </a:p>
        </p:txBody>
      </p:sp>
    </p:spTree>
    <p:extLst>
      <p:ext uri="{BB962C8B-B14F-4D97-AF65-F5344CB8AC3E}">
        <p14:creationId xmlns:p14="http://schemas.microsoft.com/office/powerpoint/2010/main" val="7636985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Positioned to thrive, paradoxically with the thriving of the cross, where </a:t>
            </a:r>
            <a:r>
              <a:rPr lang="en-US" sz="1200" kern="1200" dirty="0">
                <a:solidFill>
                  <a:schemeClr val="tx1"/>
                </a:solidFill>
                <a:effectLst/>
                <a:latin typeface="+mn-lt"/>
                <a:ea typeface="+mn-ea"/>
                <a:cs typeface="+mn-cs"/>
              </a:rPr>
              <a:t>failure in men’s eyes spell success in God’s.</a:t>
            </a:r>
          </a:p>
          <a:p>
            <a:endParaRPr lang="en-US" dirty="0"/>
          </a:p>
        </p:txBody>
      </p:sp>
      <p:sp>
        <p:nvSpPr>
          <p:cNvPr id="4" name="Slide Number Placeholder 3"/>
          <p:cNvSpPr>
            <a:spLocks noGrp="1"/>
          </p:cNvSpPr>
          <p:nvPr>
            <p:ph type="sldNum" sz="quarter" idx="5"/>
          </p:nvPr>
        </p:nvSpPr>
        <p:spPr/>
        <p:txBody>
          <a:bodyPr/>
          <a:lstStyle/>
          <a:p>
            <a:fld id="{594F3710-8836-B94A-9749-1B5BCA547433}" type="slidenum">
              <a:rPr lang="en-US" smtClean="0"/>
              <a:t>1</a:t>
            </a:fld>
            <a:endParaRPr lang="en-US" dirty="0"/>
          </a:p>
        </p:txBody>
      </p:sp>
    </p:spTree>
    <p:extLst>
      <p:ext uri="{BB962C8B-B14F-4D97-AF65-F5344CB8AC3E}">
        <p14:creationId xmlns:p14="http://schemas.microsoft.com/office/powerpoint/2010/main" val="3667610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Called to</a:t>
            </a:r>
          </a:p>
          <a:p>
            <a:pPr marL="228600" indent="-228600">
              <a:buFont typeface="+mj-lt"/>
              <a:buAutoNum type="arabicPeriod"/>
            </a:pPr>
            <a:r>
              <a:rPr lang="en-US" dirty="0"/>
              <a:t>Be at war with your sinful self</a:t>
            </a:r>
          </a:p>
          <a:p>
            <a:pPr marL="228600" indent="-228600">
              <a:buFont typeface="+mj-lt"/>
              <a:buAutoNum type="arabicPeriod"/>
            </a:pPr>
            <a:r>
              <a:rPr lang="en-US" dirty="0"/>
              <a:t>Be at peace with fellow believers</a:t>
            </a:r>
          </a:p>
          <a:p>
            <a:pPr marL="228600" indent="-228600">
              <a:buFont typeface="+mj-lt"/>
              <a:buAutoNum type="arabicPeriod"/>
            </a:pPr>
            <a:r>
              <a:rPr lang="en-US" dirty="0"/>
              <a:t>Living honest, decent, compassionate, moral lives, lives that stick out in a crooked and perverse world</a:t>
            </a:r>
          </a:p>
          <a:p>
            <a:pPr marL="228600" indent="-228600">
              <a:buFont typeface="+mj-lt"/>
              <a:buAutoNum type="arabicPeriod"/>
            </a:pPr>
            <a:r>
              <a:rPr lang="en-US" dirty="0"/>
              <a:t>Submit to government</a:t>
            </a:r>
          </a:p>
          <a:p>
            <a:pPr marL="228600" indent="-228600">
              <a:buFont typeface="+mj-lt"/>
              <a:buAutoNum type="arabicPeriod"/>
            </a:pPr>
            <a:r>
              <a:rPr lang="en-US" dirty="0"/>
              <a:t>Slaves submit to masters			 a slave is not in a position where he can debate dialogue or disdain. We shouldn’t even speak to his master</a:t>
            </a:r>
          </a:p>
          <a:p>
            <a:pPr marL="228600" indent="-228600">
              <a:buFont typeface="+mj-lt"/>
              <a:buAutoNum type="arabicPeriod"/>
            </a:pPr>
            <a:r>
              <a:rPr lang="en-US" dirty="0"/>
              <a:t>Wives submit to husbands			 conduct first; words later</a:t>
            </a:r>
          </a:p>
          <a:p>
            <a:pPr marL="228600" indent="-228600">
              <a:buFont typeface="+mj-lt"/>
              <a:buAutoNum type="arabicPeriod"/>
            </a:pPr>
            <a:r>
              <a:rPr lang="en-US" dirty="0"/>
              <a:t>Be considerate… Recognize their identity as God’s children… Show them respect as those who have the mark of God on them</a:t>
            </a:r>
          </a:p>
          <a:p>
            <a:pPr marL="228600" indent="-228600">
              <a:buFont typeface="+mj-lt"/>
              <a:buAutoNum type="arabicPeriod"/>
            </a:pPr>
            <a:r>
              <a:rPr lang="en-US" dirty="0"/>
              <a:t>Submit to elders.</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594F3710-8836-B94A-9749-1B5BCA547433}" type="slidenum">
              <a:rPr lang="en-US" smtClean="0"/>
              <a:t>11</a:t>
            </a:fld>
            <a:endParaRPr lang="en-US" dirty="0"/>
          </a:p>
        </p:txBody>
      </p:sp>
    </p:spTree>
    <p:extLst>
      <p:ext uri="{BB962C8B-B14F-4D97-AF65-F5344CB8AC3E}">
        <p14:creationId xmlns:p14="http://schemas.microsoft.com/office/powerpoint/2010/main" val="376840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Calling is not one relationship but rather it is better to speak of Christians having callings that is they have a relationship in many different ways and capacities</a:t>
            </a:r>
          </a:p>
        </p:txBody>
      </p:sp>
      <p:sp>
        <p:nvSpPr>
          <p:cNvPr id="4" name="Slide Number Placeholder 3"/>
          <p:cNvSpPr>
            <a:spLocks noGrp="1"/>
          </p:cNvSpPr>
          <p:nvPr>
            <p:ph type="sldNum" sz="quarter" idx="5"/>
          </p:nvPr>
        </p:nvSpPr>
        <p:spPr/>
        <p:txBody>
          <a:bodyPr/>
          <a:lstStyle/>
          <a:p>
            <a:fld id="{594F3710-8836-B94A-9749-1B5BCA547433}" type="slidenum">
              <a:rPr lang="en-US" smtClean="0"/>
              <a:t>12</a:t>
            </a:fld>
            <a:endParaRPr lang="en-US" dirty="0"/>
          </a:p>
        </p:txBody>
      </p:sp>
    </p:spTree>
    <p:extLst>
      <p:ext uri="{BB962C8B-B14F-4D97-AF65-F5344CB8AC3E}">
        <p14:creationId xmlns:p14="http://schemas.microsoft.com/office/powerpoint/2010/main" val="215172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court uniform: cross and opposition and hostility are not unusual. On the contrary, they are situation normal.</a:t>
            </a:r>
          </a:p>
          <a:p>
            <a:endParaRPr lang="en-US" dirty="0"/>
          </a:p>
          <a:p>
            <a:r>
              <a:rPr lang="en-US" dirty="0"/>
              <a:t>You don’t need to be a hero. You don’t have to go to Africa on a mission trip. You don’t have to be a mover and shaker in your congregation.</a:t>
            </a:r>
          </a:p>
          <a:p>
            <a:endParaRPr lang="en-US" dirty="0"/>
          </a:p>
          <a:p>
            <a:r>
              <a:rPr lang="en-US" dirty="0"/>
              <a:t>In this world raising children can be the hardest thing you’ll ever do.</a:t>
            </a:r>
          </a:p>
          <a:p>
            <a:endParaRPr lang="en-US" dirty="0"/>
          </a:p>
          <a:p>
            <a:r>
              <a:rPr lang="en-US" dirty="0"/>
              <a:t>In this world being a Christian wife or husband building the house of faith or man and wife abide in love is the work of a lifetime not of a few minutes.</a:t>
            </a:r>
          </a:p>
          <a:p>
            <a:endParaRPr lang="en-US" dirty="0"/>
          </a:p>
          <a:p>
            <a:r>
              <a:rPr lang="en-US" dirty="0"/>
              <a:t>You may not be teacher of the year, but Satan falls like lightning from heaven when you’re a faithful teacher and your name is written in heaven.</a:t>
            </a:r>
          </a:p>
        </p:txBody>
      </p:sp>
      <p:sp>
        <p:nvSpPr>
          <p:cNvPr id="4" name="Slide Number Placeholder 3"/>
          <p:cNvSpPr>
            <a:spLocks noGrp="1"/>
          </p:cNvSpPr>
          <p:nvPr>
            <p:ph type="sldNum" sz="quarter" idx="5"/>
          </p:nvPr>
        </p:nvSpPr>
        <p:spPr/>
        <p:txBody>
          <a:bodyPr/>
          <a:lstStyle/>
          <a:p>
            <a:fld id="{594F3710-8836-B94A-9749-1B5BCA547433}" type="slidenum">
              <a:rPr lang="en-US" smtClean="0"/>
              <a:t>13</a:t>
            </a:fld>
            <a:endParaRPr lang="en-US" dirty="0"/>
          </a:p>
        </p:txBody>
      </p:sp>
    </p:spTree>
    <p:extLst>
      <p:ext uri="{BB962C8B-B14F-4D97-AF65-F5344CB8AC3E}">
        <p14:creationId xmlns:p14="http://schemas.microsoft.com/office/powerpoint/2010/main" val="213780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Headlines and bottom lines for evangelical engagement</a:t>
            </a:r>
          </a:p>
        </p:txBody>
      </p:sp>
      <p:sp>
        <p:nvSpPr>
          <p:cNvPr id="4" name="Slide Number Placeholder 3"/>
          <p:cNvSpPr>
            <a:spLocks noGrp="1"/>
          </p:cNvSpPr>
          <p:nvPr>
            <p:ph type="sldNum" sz="quarter" idx="5"/>
          </p:nvPr>
        </p:nvSpPr>
        <p:spPr/>
        <p:txBody>
          <a:bodyPr/>
          <a:lstStyle/>
          <a:p>
            <a:fld id="{594F3710-8836-B94A-9749-1B5BCA547433}" type="slidenum">
              <a:rPr lang="en-US" smtClean="0"/>
              <a:t>14</a:t>
            </a:fld>
            <a:endParaRPr lang="en-US" dirty="0"/>
          </a:p>
        </p:txBody>
      </p:sp>
    </p:spTree>
    <p:extLst>
      <p:ext uri="{BB962C8B-B14F-4D97-AF65-F5344CB8AC3E}">
        <p14:creationId xmlns:p14="http://schemas.microsoft.com/office/powerpoint/2010/main" val="64215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r>
              <a:rPr lang="en-US" b="1" dirty="0"/>
              <a:t>What makes witness so hard</a:t>
            </a:r>
            <a:r>
              <a:rPr lang="en-US" dirty="0"/>
              <a:t>?”</a:t>
            </a:r>
          </a:p>
          <a:p>
            <a:r>
              <a:rPr lang="en-US" dirty="0"/>
              <a:t>Pull the group on the question do you find witnessing easy, okay, hard.</a:t>
            </a:r>
          </a:p>
          <a:p>
            <a:r>
              <a:rPr lang="en-US" dirty="0"/>
              <a:t>Spent five minutes talking to each other what makes it daunting or easy for you.</a:t>
            </a:r>
          </a:p>
        </p:txBody>
      </p:sp>
      <p:sp>
        <p:nvSpPr>
          <p:cNvPr id="4" name="Slide Number Placeholder 3"/>
          <p:cNvSpPr>
            <a:spLocks noGrp="1"/>
          </p:cNvSpPr>
          <p:nvPr>
            <p:ph type="sldNum" sz="quarter" idx="5"/>
          </p:nvPr>
        </p:nvSpPr>
        <p:spPr/>
        <p:txBody>
          <a:bodyPr/>
          <a:lstStyle/>
          <a:p>
            <a:fld id="{594F3710-8836-B94A-9749-1B5BCA547433}" type="slidenum">
              <a:rPr lang="en-US" smtClean="0"/>
              <a:t>2</a:t>
            </a:fld>
            <a:endParaRPr lang="en-US" dirty="0"/>
          </a:p>
        </p:txBody>
      </p:sp>
    </p:spTree>
    <p:extLst>
      <p:ext uri="{BB962C8B-B14F-4D97-AF65-F5344CB8AC3E}">
        <p14:creationId xmlns:p14="http://schemas.microsoft.com/office/powerpoint/2010/main" val="58602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POSITIONED TO THRIVE: means positioned as strangers. We just don’t fit in the world</a:t>
            </a:r>
          </a:p>
        </p:txBody>
      </p:sp>
      <p:sp>
        <p:nvSpPr>
          <p:cNvPr id="4" name="Slide Number Placeholder 3"/>
          <p:cNvSpPr>
            <a:spLocks noGrp="1"/>
          </p:cNvSpPr>
          <p:nvPr>
            <p:ph type="sldNum" sz="quarter" idx="5"/>
          </p:nvPr>
        </p:nvSpPr>
        <p:spPr/>
        <p:txBody>
          <a:bodyPr/>
          <a:lstStyle/>
          <a:p>
            <a:fld id="{594F3710-8836-B94A-9749-1B5BCA547433}" type="slidenum">
              <a:rPr lang="en-US" smtClean="0"/>
              <a:t>3</a:t>
            </a:fld>
            <a:endParaRPr lang="en-US" dirty="0"/>
          </a:p>
        </p:txBody>
      </p:sp>
    </p:spTree>
    <p:extLst>
      <p:ext uri="{BB962C8B-B14F-4D97-AF65-F5344CB8AC3E}">
        <p14:creationId xmlns:p14="http://schemas.microsoft.com/office/powerpoint/2010/main" val="414403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live in a hostile environment. </a:t>
            </a:r>
          </a:p>
          <a:p>
            <a:r>
              <a:rPr lang="en-US" dirty="0"/>
              <a:t>We might ask what makes it hostile for us and compare it with what made hostile for Peter and the people in his world.</a:t>
            </a:r>
          </a:p>
        </p:txBody>
      </p:sp>
      <p:sp>
        <p:nvSpPr>
          <p:cNvPr id="4" name="Slide Number Placeholder 3"/>
          <p:cNvSpPr>
            <a:spLocks noGrp="1"/>
          </p:cNvSpPr>
          <p:nvPr>
            <p:ph type="sldNum" sz="quarter" idx="5"/>
          </p:nvPr>
        </p:nvSpPr>
        <p:spPr/>
        <p:txBody>
          <a:bodyPr/>
          <a:lstStyle/>
          <a:p>
            <a:fld id="{594F3710-8836-B94A-9749-1B5BCA547433}" type="slidenum">
              <a:rPr lang="en-US" smtClean="0"/>
              <a:t>4</a:t>
            </a:fld>
            <a:endParaRPr lang="en-US" dirty="0"/>
          </a:p>
        </p:txBody>
      </p:sp>
    </p:spTree>
    <p:extLst>
      <p:ext uri="{BB962C8B-B14F-4D97-AF65-F5344CB8AC3E}">
        <p14:creationId xmlns:p14="http://schemas.microsoft.com/office/powerpoint/2010/main" val="2156077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narrative out there about Christians?</a:t>
            </a:r>
          </a:p>
          <a:p>
            <a:endParaRPr lang="en-US" dirty="0"/>
          </a:p>
          <a:p>
            <a:r>
              <a:rPr lang="en-US" dirty="0"/>
              <a:t>Are we known for what we are </a:t>
            </a:r>
            <a:r>
              <a:rPr lang="en-US" u="sng" dirty="0"/>
              <a:t>for</a:t>
            </a:r>
            <a:r>
              <a:rPr lang="en-US" u="none" dirty="0"/>
              <a:t>?; Or for what we are </a:t>
            </a:r>
            <a:r>
              <a:rPr lang="en-US" u="sng" dirty="0"/>
              <a:t>against</a:t>
            </a:r>
            <a:r>
              <a:rPr lang="en-US" u="none" dirty="0"/>
              <a:t>? </a:t>
            </a:r>
          </a:p>
          <a:p>
            <a:endParaRPr lang="en-US" u="none" dirty="0"/>
          </a:p>
          <a:p>
            <a:r>
              <a:rPr lang="en-US" u="none" dirty="0"/>
              <a:t>Our World  </a:t>
            </a:r>
            <a:r>
              <a:rPr lang="en-US" u="none" dirty="0">
                <a:sym typeface="Wingdings" pitchFamily="2" charset="2"/>
              </a:rPr>
              <a:t> Analogous to Peter’s World</a:t>
            </a:r>
            <a:endParaRPr lang="en-US" u="none" dirty="0"/>
          </a:p>
        </p:txBody>
      </p:sp>
      <p:sp>
        <p:nvSpPr>
          <p:cNvPr id="4" name="Slide Number Placeholder 3"/>
          <p:cNvSpPr>
            <a:spLocks noGrp="1"/>
          </p:cNvSpPr>
          <p:nvPr>
            <p:ph type="sldNum" sz="quarter" idx="5"/>
          </p:nvPr>
        </p:nvSpPr>
        <p:spPr/>
        <p:txBody>
          <a:bodyPr/>
          <a:lstStyle/>
          <a:p>
            <a:fld id="{594F3710-8836-B94A-9749-1B5BCA547433}" type="slidenum">
              <a:rPr lang="en-US" smtClean="0"/>
              <a:t>5</a:t>
            </a:fld>
            <a:endParaRPr lang="en-US" dirty="0"/>
          </a:p>
        </p:txBody>
      </p:sp>
    </p:spTree>
    <p:extLst>
      <p:ext uri="{BB962C8B-B14F-4D97-AF65-F5344CB8AC3E}">
        <p14:creationId xmlns:p14="http://schemas.microsoft.com/office/powerpoint/2010/main" val="129585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What the Narrative Was in Peter’s World:</a:t>
            </a:r>
          </a:p>
          <a:p>
            <a:endParaRPr lang="en-US" dirty="0"/>
          </a:p>
          <a:p>
            <a:r>
              <a:rPr lang="en-US" dirty="0"/>
              <a:t>There was this concept of piety or  pietas.</a:t>
            </a:r>
          </a:p>
          <a:p>
            <a:endParaRPr lang="en-US" dirty="0"/>
          </a:p>
          <a:p>
            <a:r>
              <a:rPr lang="en-US" dirty="0"/>
              <a:t>It’s a broader word than our word piety. It can mean patriotism, loyalty to family, giving honor due to the gods, being loyal to your city. So it’s sort of like a combination between patriotism, family loyalty and pride in your team. It was a very powerful social pressure. So when Christians didn’t show up for the idle feasts it was like not showing up for 4 July parade were making fun of your home team. </a:t>
            </a:r>
          </a:p>
          <a:p>
            <a:endParaRPr lang="en-US" dirty="0"/>
          </a:p>
          <a:p>
            <a:r>
              <a:rPr lang="en-US" dirty="0"/>
              <a:t>There were rumors also floating around: what’s going on in those loves feasts? What’s up with that kiss of peace and why do they call people they are not related to brothers and sisters? Is there some kind of incest going on? Do they really eat flesh and drink blood in their worship services? Are they a secret group that is a threat to the government? All this made them vulnerable. </a:t>
            </a:r>
          </a:p>
        </p:txBody>
      </p:sp>
      <p:sp>
        <p:nvSpPr>
          <p:cNvPr id="4" name="Slide Number Placeholder 3"/>
          <p:cNvSpPr>
            <a:spLocks noGrp="1"/>
          </p:cNvSpPr>
          <p:nvPr>
            <p:ph type="sldNum" sz="quarter" idx="5"/>
          </p:nvPr>
        </p:nvSpPr>
        <p:spPr/>
        <p:txBody>
          <a:bodyPr/>
          <a:lstStyle/>
          <a:p>
            <a:fld id="{594F3710-8836-B94A-9749-1B5BCA547433}" type="slidenum">
              <a:rPr lang="en-US" smtClean="0"/>
              <a:t>6</a:t>
            </a:fld>
            <a:endParaRPr lang="en-US" dirty="0"/>
          </a:p>
        </p:txBody>
      </p:sp>
    </p:spTree>
    <p:extLst>
      <p:ext uri="{BB962C8B-B14F-4D97-AF65-F5344CB8AC3E}">
        <p14:creationId xmlns:p14="http://schemas.microsoft.com/office/powerpoint/2010/main" val="409158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engage!		Disdain		Isolation			|</a:t>
            </a:r>
          </a:p>
          <a:p>
            <a:endParaRPr lang="en-US" dirty="0"/>
          </a:p>
          <a:p>
            <a:r>
              <a:rPr lang="en-US" dirty="0"/>
              <a:t>Winners/losers		Debate		Confrontation		|</a:t>
            </a:r>
          </a:p>
          <a:p>
            <a:r>
              <a:rPr lang="en-US" dirty="0"/>
              <a:t>“We both win”</a:t>
            </a:r>
          </a:p>
          <a:p>
            <a:r>
              <a:rPr lang="en-US" dirty="0"/>
              <a:t>…but truth loses		Dialogue		Acculturation		|</a:t>
            </a:r>
          </a:p>
          <a:p>
            <a:endParaRPr lang="en-US" dirty="0"/>
          </a:p>
          <a:p>
            <a:r>
              <a:rPr lang="en-US" dirty="0"/>
              <a:t>										         ⏚</a:t>
            </a:r>
          </a:p>
          <a:p>
            <a:endParaRPr lang="en-US" dirty="0"/>
          </a:p>
          <a:p>
            <a:r>
              <a:rPr lang="en-US" dirty="0"/>
              <a:t>									             Cave in!</a:t>
            </a:r>
          </a:p>
          <a:p>
            <a:endParaRPr lang="en-US" dirty="0"/>
          </a:p>
          <a:p>
            <a:endParaRPr lang="en-US" dirty="0"/>
          </a:p>
          <a:p>
            <a:r>
              <a:rPr lang="en-US" dirty="0"/>
              <a:t>EVANGELICAL ENGAGEMENT!!!  HOW?</a:t>
            </a:r>
          </a:p>
        </p:txBody>
      </p:sp>
      <p:sp>
        <p:nvSpPr>
          <p:cNvPr id="4" name="Slide Number Placeholder 3"/>
          <p:cNvSpPr>
            <a:spLocks noGrp="1"/>
          </p:cNvSpPr>
          <p:nvPr>
            <p:ph type="sldNum" sz="quarter" idx="5"/>
          </p:nvPr>
        </p:nvSpPr>
        <p:spPr/>
        <p:txBody>
          <a:bodyPr/>
          <a:lstStyle/>
          <a:p>
            <a:fld id="{594F3710-8836-B94A-9749-1B5BCA547433}" type="slidenum">
              <a:rPr lang="en-US" smtClean="0"/>
              <a:t>7</a:t>
            </a:fld>
            <a:endParaRPr lang="en-US" dirty="0"/>
          </a:p>
        </p:txBody>
      </p:sp>
    </p:spTree>
    <p:extLst>
      <p:ext uri="{BB962C8B-B14F-4D97-AF65-F5344CB8AC3E}">
        <p14:creationId xmlns:p14="http://schemas.microsoft.com/office/powerpoint/2010/main" val="298970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identity there is no hierarchy or difference between one or the other</a:t>
            </a:r>
          </a:p>
          <a:p>
            <a:r>
              <a:rPr lang="en-US" dirty="0"/>
              <a:t>In your vocation there may well be a hierarchy or difference between one role in another </a:t>
            </a:r>
          </a:p>
          <a:p>
            <a:endParaRPr lang="en-US" dirty="0"/>
          </a:p>
          <a:p>
            <a:r>
              <a:rPr lang="en-US" dirty="0"/>
              <a:t>What gives you your identity is not your calling.</a:t>
            </a:r>
          </a:p>
          <a:p>
            <a:r>
              <a:rPr lang="en-US" dirty="0"/>
              <a:t>Your calling is how you express your identity</a:t>
            </a:r>
          </a:p>
        </p:txBody>
      </p:sp>
      <p:sp>
        <p:nvSpPr>
          <p:cNvPr id="4" name="Slide Number Placeholder 3"/>
          <p:cNvSpPr>
            <a:spLocks noGrp="1"/>
          </p:cNvSpPr>
          <p:nvPr>
            <p:ph type="sldNum" sz="quarter" idx="5"/>
          </p:nvPr>
        </p:nvSpPr>
        <p:spPr/>
        <p:txBody>
          <a:bodyPr/>
          <a:lstStyle/>
          <a:p>
            <a:fld id="{594F3710-8836-B94A-9749-1B5BCA547433}" type="slidenum">
              <a:rPr lang="en-US" smtClean="0"/>
              <a:t>8</a:t>
            </a:fld>
            <a:endParaRPr lang="en-US" dirty="0"/>
          </a:p>
        </p:txBody>
      </p:sp>
    </p:spTree>
    <p:extLst>
      <p:ext uri="{BB962C8B-B14F-4D97-AF65-F5344CB8AC3E}">
        <p14:creationId xmlns:p14="http://schemas.microsoft.com/office/powerpoint/2010/main" val="55867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Identity formation:</a:t>
            </a:r>
          </a:p>
          <a:p>
            <a:r>
              <a:rPr lang="en-US" dirty="0"/>
              <a:t>Passage number one: you have been not just exiled, but you have chosen to be exiled. Not just refugees, but God chose you to be refugees.</a:t>
            </a:r>
          </a:p>
          <a:p>
            <a:endParaRPr lang="en-US" dirty="0"/>
          </a:p>
          <a:p>
            <a:r>
              <a:rPr lang="en-US" dirty="0"/>
              <a:t>Passage number two: you have a second birth which means you are citizens of another city. You have a living hope not a dead hope because yours is based on the resurrection of Jesus from the dead and comes from the imperishable seed of God’s word.</a:t>
            </a:r>
          </a:p>
          <a:p>
            <a:endParaRPr lang="en-US" dirty="0"/>
          </a:p>
          <a:p>
            <a:r>
              <a:rPr lang="en-US" dirty="0"/>
              <a:t>Passage number three: you are a spiritual house and a holy priesthood. That means nothing you do in your life is ordinary. The ground you walk on is a sacred precinct a holy temple. You don’t need a special place time or position. Because your identity is what it is, every place you touch every position you inhabit is holiness itself.</a:t>
            </a:r>
          </a:p>
          <a:p>
            <a:endParaRPr lang="en-US" dirty="0"/>
          </a:p>
          <a:p>
            <a:r>
              <a:rPr lang="en-US" dirty="0"/>
              <a:t>Passage number four: notice the emphasis is not on the individual life so much as the communal life. We walk in company with all the Church of God.</a:t>
            </a:r>
          </a:p>
          <a:p>
            <a:endParaRPr lang="en-US" dirty="0"/>
          </a:p>
          <a:p>
            <a:r>
              <a:rPr lang="en-US" dirty="0"/>
              <a:t>Passage number five notice how he repeats the theme that you are foreigners and exiles and this motivates our behavior. We realize that to belong to this world is to become an enemy of God James 4:14</a:t>
            </a:r>
          </a:p>
          <a:p>
            <a:endParaRPr lang="en-US" dirty="0"/>
          </a:p>
          <a:p>
            <a:endParaRPr lang="en-US" dirty="0"/>
          </a:p>
          <a:p>
            <a:r>
              <a:rPr lang="en-US" dirty="0"/>
              <a:t> NOTICE how all of these speak of ALIENATION from the world’s way of doing things from the sinful flesh</a:t>
            </a:r>
          </a:p>
          <a:p>
            <a:r>
              <a:rPr lang="en-US" dirty="0"/>
              <a:t>NOITICE   how all of the speak of BELOONGING to God’s people, God’s house.</a:t>
            </a:r>
          </a:p>
          <a:p>
            <a:endParaRPr lang="en-US" dirty="0"/>
          </a:p>
          <a:p>
            <a:endParaRPr lang="en-US" dirty="0"/>
          </a:p>
        </p:txBody>
      </p:sp>
      <p:sp>
        <p:nvSpPr>
          <p:cNvPr id="4" name="Slide Number Placeholder 3"/>
          <p:cNvSpPr>
            <a:spLocks noGrp="1"/>
          </p:cNvSpPr>
          <p:nvPr>
            <p:ph type="sldNum" sz="quarter" idx="5"/>
          </p:nvPr>
        </p:nvSpPr>
        <p:spPr/>
        <p:txBody>
          <a:bodyPr/>
          <a:lstStyle/>
          <a:p>
            <a:fld id="{594F3710-8836-B94A-9749-1B5BCA547433}" type="slidenum">
              <a:rPr lang="en-US" smtClean="0"/>
              <a:t>10</a:t>
            </a:fld>
            <a:endParaRPr lang="en-US" dirty="0"/>
          </a:p>
        </p:txBody>
      </p:sp>
    </p:spTree>
    <p:extLst>
      <p:ext uri="{BB962C8B-B14F-4D97-AF65-F5344CB8AC3E}">
        <p14:creationId xmlns:p14="http://schemas.microsoft.com/office/powerpoint/2010/main" val="102274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9C5B4D-CB9B-F045-9C05-DBC5029B5B78}" type="datetimeFigureOut">
              <a:rPr lang="en-US" smtClean="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Tree>
    <p:extLst>
      <p:ext uri="{BB962C8B-B14F-4D97-AF65-F5344CB8AC3E}">
        <p14:creationId xmlns:p14="http://schemas.microsoft.com/office/powerpoint/2010/main" val="249919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C5B4D-CB9B-F045-9C05-DBC5029B5B78}" type="datetimeFigureOut">
              <a:rPr lang="en-US" smtClean="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1099416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C5B4D-CB9B-F045-9C05-DBC5029B5B78}" type="datetimeFigureOut">
              <a:rPr lang="en-US" smtClean="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3449145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C5B4D-CB9B-F045-9C05-DBC5029B5B78}" type="datetimeFigureOut">
              <a:rPr lang="en-US" smtClean="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399933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9C5B4D-CB9B-F045-9C05-DBC5029B5B78}" type="datetimeFigureOut">
              <a:rPr lang="en-US" smtClean="0"/>
              <a:t>7/21/19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131844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9C5B4D-CB9B-F045-9C05-DBC5029B5B78}" type="datetimeFigureOut">
              <a:rPr lang="en-US" smtClean="0"/>
              <a:t>7/21/19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219346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9C5B4D-CB9B-F045-9C05-DBC5029B5B78}" type="datetimeFigureOut">
              <a:rPr lang="en-US" smtClean="0"/>
              <a:t>7/21/19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3013858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9C5B4D-CB9B-F045-9C05-DBC5029B5B78}" type="datetimeFigureOut">
              <a:rPr lang="en-US" smtClean="0"/>
              <a:t>7/21/19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8102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C5B4D-CB9B-F045-9C05-DBC5029B5B78}" type="datetimeFigureOut">
              <a:rPr lang="en-US" smtClean="0"/>
              <a:t>7/21/19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112960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9C5B4D-CB9B-F045-9C05-DBC5029B5B78}" type="datetimeFigureOut">
              <a:rPr lang="en-US" smtClean="0"/>
              <a:t>7/21/19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109684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9C5B4D-CB9B-F045-9C05-DBC5029B5B78}" type="datetimeFigureOut">
              <a:rPr lang="en-US" smtClean="0"/>
              <a:t>7/21/19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154BD4-5978-3D46-B129-54E8FABDC523}" type="slidenum">
              <a:rPr lang="en-US" smtClean="0"/>
              <a:t>‹#›</a:t>
            </a:fld>
            <a:endParaRPr lang="en-US" dirty="0"/>
          </a:p>
        </p:txBody>
      </p:sp>
    </p:spTree>
    <p:extLst>
      <p:ext uri="{BB962C8B-B14F-4D97-AF65-F5344CB8AC3E}">
        <p14:creationId xmlns:p14="http://schemas.microsoft.com/office/powerpoint/2010/main" val="344012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C5B4D-CB9B-F045-9C05-DBC5029B5B78}" type="datetimeFigureOut">
              <a:rPr lang="en-US" smtClean="0"/>
              <a:t>7/21/19</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54BD4-5978-3D46-B129-54E8FABDC523}" type="slidenum">
              <a:rPr lang="en-US" smtClean="0"/>
              <a:t>‹#›</a:t>
            </a:fld>
            <a:endParaRPr lang="en-US" dirty="0"/>
          </a:p>
        </p:txBody>
      </p:sp>
    </p:spTree>
    <p:extLst>
      <p:ext uri="{BB962C8B-B14F-4D97-AF65-F5344CB8AC3E}">
        <p14:creationId xmlns:p14="http://schemas.microsoft.com/office/powerpoint/2010/main" val="382730195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1145866"/>
            <a:ext cx="9143999" cy="1143000"/>
          </a:xfrm>
        </p:spPr>
      </p:pic>
      <p:pic>
        <p:nvPicPr>
          <p:cNvPr id="6"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399" y="1145866"/>
            <a:ext cx="7315200" cy="1143000"/>
          </a:xfrm>
          <a:prstGeom prst="rect">
            <a:avLst/>
          </a:prstGeom>
        </p:spPr>
      </p:pic>
      <p:sp>
        <p:nvSpPr>
          <p:cNvPr id="8" name="TextBox 7"/>
          <p:cNvSpPr txBox="1"/>
          <p:nvPr/>
        </p:nvSpPr>
        <p:spPr>
          <a:xfrm>
            <a:off x="226244" y="3653397"/>
            <a:ext cx="8663232" cy="830997"/>
          </a:xfrm>
          <a:prstGeom prst="rect">
            <a:avLst/>
          </a:prstGeom>
          <a:noFill/>
        </p:spPr>
        <p:txBody>
          <a:bodyPr wrap="square" rtlCol="0">
            <a:spAutoFit/>
          </a:bodyPr>
          <a:lstStyle/>
          <a:p>
            <a:pPr algn="ctr"/>
            <a:r>
              <a:rPr lang="en-US" sz="2400" i="1" dirty="0">
                <a:latin typeface="Arial" panose="020B0604020202020204" pitchFamily="34" charset="0"/>
                <a:cs typeface="Arial" panose="020B0604020202020204" pitchFamily="34" charset="0"/>
              </a:rPr>
              <a:t>Confident of our Identity, We Speak</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(…and Sometimes, with Words!)</a:t>
            </a:r>
          </a:p>
        </p:txBody>
      </p:sp>
      <p:sp>
        <p:nvSpPr>
          <p:cNvPr id="10" name="Title 1"/>
          <p:cNvSpPr>
            <a:spLocks noGrp="1"/>
          </p:cNvSpPr>
          <p:nvPr>
            <p:ph type="title"/>
          </p:nvPr>
        </p:nvSpPr>
        <p:spPr>
          <a:xfrm>
            <a:off x="-2" y="2618939"/>
            <a:ext cx="9144001" cy="1143000"/>
          </a:xfrm>
        </p:spPr>
        <p:txBody>
          <a:bodyPr>
            <a:normAutofit/>
          </a:bodyPr>
          <a:lstStyle/>
          <a:p>
            <a:r>
              <a:rPr lang="en-US" sz="4000" dirty="0">
                <a:latin typeface="Arial" panose="020B0604020202020204" pitchFamily="34" charset="0"/>
                <a:cs typeface="Arial" panose="020B0604020202020204" pitchFamily="34" charset="0"/>
              </a:rPr>
              <a:t>Refugee Songs</a:t>
            </a:r>
          </a:p>
        </p:txBody>
      </p:sp>
    </p:spTree>
    <p:extLst>
      <p:ext uri="{BB962C8B-B14F-4D97-AF65-F5344CB8AC3E}">
        <p14:creationId xmlns:p14="http://schemas.microsoft.com/office/powerpoint/2010/main" val="2617574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dirty="0"/>
              <a:t>IDENTITY</a:t>
            </a: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0" y="10"/>
            <a:ext cx="3476673"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2FE03AB-46B6-4FEB-909B-1BD4514D447F}"/>
              </a:ext>
            </a:extLst>
          </p:cNvPr>
          <p:cNvSpPr>
            <a:spLocks noGrp="1"/>
          </p:cNvSpPr>
          <p:nvPr>
            <p:ph idx="1"/>
          </p:nvPr>
        </p:nvSpPr>
        <p:spPr>
          <a:xfrm>
            <a:off x="3724073" y="2438400"/>
            <a:ext cx="4939867" cy="3785419"/>
          </a:xfrm>
        </p:spPr>
        <p:txBody>
          <a:bodyPr>
            <a:normAutofit/>
          </a:bodyPr>
          <a:lstStyle/>
          <a:p>
            <a:r>
              <a:rPr lang="en-US" sz="1700" dirty="0"/>
              <a:t>”To God’s elect exiles, scattered….” (1:1)</a:t>
            </a:r>
          </a:p>
          <a:p>
            <a:r>
              <a:rPr lang="en-US" sz="1700" dirty="0"/>
              <a:t>“Given new birth into a living hope…born again…through the living and enduring word of God” (1:3, 23)</a:t>
            </a:r>
          </a:p>
          <a:p>
            <a:r>
              <a:rPr lang="en-US" sz="1700" dirty="0"/>
              <a:t>“A spiritual house…a holy priesthood” (2:5)</a:t>
            </a:r>
          </a:p>
          <a:p>
            <a:r>
              <a:rPr lang="en-US" sz="1700" dirty="0"/>
              <a:t>“You are a chosen people, a royal priesthood, a holy nation, God’s special possession, that you may declare the praises of him who called you out of darkness…now you are the people of God” (2:9-10)</a:t>
            </a:r>
          </a:p>
          <a:p>
            <a:r>
              <a:rPr lang="en-US" sz="1700" dirty="0"/>
              <a:t>“Foreigners and exiles…”</a:t>
            </a:r>
          </a:p>
        </p:txBody>
      </p:sp>
    </p:spTree>
    <p:extLst>
      <p:ext uri="{BB962C8B-B14F-4D97-AF65-F5344CB8AC3E}">
        <p14:creationId xmlns:p14="http://schemas.microsoft.com/office/powerpoint/2010/main" val="4244023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dirty="0"/>
              <a:t>Calling(s)</a:t>
            </a:r>
          </a:p>
        </p:txBody>
      </p:sp>
      <p:pic>
        <p:nvPicPr>
          <p:cNvPr id="3" name="Picture 2">
            <a:extLst>
              <a:ext uri="{FF2B5EF4-FFF2-40B4-BE49-F238E27FC236}">
                <a16:creationId xmlns:a16="http://schemas.microsoft.com/office/drawing/2014/main" id="{ADE23525-B25B-8A4D-AA48-065737EDC5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9" name="Content Placeholder 8">
            <a:extLst>
              <a:ext uri="{FF2B5EF4-FFF2-40B4-BE49-F238E27FC236}">
                <a16:creationId xmlns:a16="http://schemas.microsoft.com/office/drawing/2014/main" id="{62FE03AB-46B6-4FEB-909B-1BD4514D447F}"/>
              </a:ext>
            </a:extLst>
          </p:cNvPr>
          <p:cNvSpPr>
            <a:spLocks noGrp="1"/>
          </p:cNvSpPr>
          <p:nvPr>
            <p:ph idx="1"/>
          </p:nvPr>
        </p:nvSpPr>
        <p:spPr>
          <a:xfrm>
            <a:off x="3724072" y="1868214"/>
            <a:ext cx="5278037" cy="4989786"/>
          </a:xfrm>
        </p:spPr>
        <p:txBody>
          <a:bodyPr>
            <a:normAutofit/>
          </a:bodyPr>
          <a:lstStyle/>
          <a:p>
            <a:pPr>
              <a:lnSpc>
                <a:spcPct val="90000"/>
              </a:lnSpc>
            </a:pPr>
            <a:r>
              <a:rPr lang="en-US" sz="1600" dirty="0"/>
              <a:t>”As obedient children, do not conform to the evil desires you had….” (1:14)</a:t>
            </a:r>
          </a:p>
          <a:p>
            <a:pPr>
              <a:lnSpc>
                <a:spcPct val="90000"/>
              </a:lnSpc>
            </a:pPr>
            <a:r>
              <a:rPr lang="en-US" sz="1600" dirty="0"/>
              <a:t>“…have sincere love for each other” (1:22)</a:t>
            </a:r>
          </a:p>
          <a:p>
            <a:pPr>
              <a:lnSpc>
                <a:spcPct val="90000"/>
              </a:lnSpc>
            </a:pPr>
            <a:r>
              <a:rPr lang="en-US" sz="1600" dirty="0"/>
              <a:t>“As foreigners and exiles…abstain from sinful desires which wage war against your soul.  Live such good lives among the pagans that, though they accuse you of doing wrong, they may see your good deeds and glorify God” (2:11-12)</a:t>
            </a:r>
          </a:p>
          <a:p>
            <a:pPr>
              <a:lnSpc>
                <a:spcPct val="90000"/>
              </a:lnSpc>
            </a:pPr>
            <a:r>
              <a:rPr lang="en-US" sz="1600" dirty="0"/>
              <a:t>“Submit to the emperor” (2:13)</a:t>
            </a:r>
          </a:p>
          <a:p>
            <a:pPr>
              <a:lnSpc>
                <a:spcPct val="90000"/>
              </a:lnSpc>
            </a:pPr>
            <a:r>
              <a:rPr lang="en-US" sz="1600" dirty="0"/>
              <a:t>“Slaves submit to your masters…” (2:18)</a:t>
            </a:r>
          </a:p>
          <a:p>
            <a:pPr>
              <a:lnSpc>
                <a:spcPct val="90000"/>
              </a:lnSpc>
            </a:pPr>
            <a:r>
              <a:rPr lang="en-US" sz="1600" dirty="0"/>
              <a:t>“Wives submit yourselves to your own husbands so that if any of them do not believe the word they may be won over without words by the behavior of their wives”  (3:1)</a:t>
            </a:r>
          </a:p>
          <a:p>
            <a:pPr>
              <a:lnSpc>
                <a:spcPct val="90000"/>
              </a:lnSpc>
            </a:pPr>
            <a:r>
              <a:rPr lang="en-US" sz="1600" dirty="0"/>
              <a:t>“Husbands, be considerate as you live with your wives, treat them with respect” (3</a:t>
            </a:r>
            <a:r>
              <a:rPr lang="en-US" sz="1600" dirty="0">
                <a:sym typeface="Wingdings" pitchFamily="2" charset="2"/>
              </a:rPr>
              <a:t>:7)</a:t>
            </a:r>
          </a:p>
          <a:p>
            <a:pPr>
              <a:lnSpc>
                <a:spcPct val="90000"/>
              </a:lnSpc>
            </a:pPr>
            <a:r>
              <a:rPr lang="en-US" sz="1600" dirty="0">
                <a:sym typeface="Wingdings" pitchFamily="2" charset="2"/>
              </a:rPr>
              <a:t>“Elders…be shepherds of God’s flock” (5:2)</a:t>
            </a:r>
          </a:p>
          <a:p>
            <a:pPr>
              <a:lnSpc>
                <a:spcPct val="90000"/>
              </a:lnSpc>
            </a:pPr>
            <a:r>
              <a:rPr lang="en-US" sz="1600" dirty="0">
                <a:sym typeface="Wingdings" pitchFamily="2" charset="2"/>
              </a:rPr>
              <a:t>“[Members]…submit to your elders” (5:5)</a:t>
            </a:r>
          </a:p>
          <a:p>
            <a:pPr>
              <a:lnSpc>
                <a:spcPct val="90000"/>
              </a:lnSpc>
            </a:pPr>
            <a:endParaRPr lang="en-US" sz="1300" dirty="0"/>
          </a:p>
        </p:txBody>
      </p:sp>
    </p:spTree>
    <p:extLst>
      <p:ext uri="{BB962C8B-B14F-4D97-AF65-F5344CB8AC3E}">
        <p14:creationId xmlns:p14="http://schemas.microsoft.com/office/powerpoint/2010/main" val="244294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Vocation—A Web of Relationships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557940" y="5271940"/>
            <a:ext cx="1586060" cy="1586060"/>
          </a:xfrm>
        </p:spPr>
      </p:pic>
      <p:sp>
        <p:nvSpPr>
          <p:cNvPr id="5" name="TextBox 4"/>
          <p:cNvSpPr txBox="1"/>
          <p:nvPr/>
        </p:nvSpPr>
        <p:spPr>
          <a:xfrm>
            <a:off x="695227" y="1725105"/>
            <a:ext cx="524366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Text</a:t>
            </a:r>
          </a:p>
        </p:txBody>
      </p:sp>
      <p:pic>
        <p:nvPicPr>
          <p:cNvPr id="7" name="Picture 6" descr="A screenshot of a cell phone&#10;&#10;Description automatically generated">
            <a:extLst>
              <a:ext uri="{FF2B5EF4-FFF2-40B4-BE49-F238E27FC236}">
                <a16:creationId xmlns:a16="http://schemas.microsoft.com/office/drawing/2014/main" id="{CC9AA1CB-F197-7449-91BD-15538F996A11}"/>
              </a:ext>
            </a:extLst>
          </p:cNvPr>
          <p:cNvPicPr>
            <a:picLocks noChangeAspect="1"/>
          </p:cNvPicPr>
          <p:nvPr/>
        </p:nvPicPr>
        <p:blipFill>
          <a:blip r:embed="rId4"/>
          <a:stretch>
            <a:fillRect/>
          </a:stretch>
        </p:blipFill>
        <p:spPr>
          <a:xfrm>
            <a:off x="0" y="1339003"/>
            <a:ext cx="9144000" cy="5709256"/>
          </a:xfrm>
          <a:prstGeom prst="rect">
            <a:avLst/>
          </a:prstGeom>
        </p:spPr>
      </p:pic>
    </p:spTree>
    <p:extLst>
      <p:ext uri="{BB962C8B-B14F-4D97-AF65-F5344CB8AC3E}">
        <p14:creationId xmlns:p14="http://schemas.microsoft.com/office/powerpoint/2010/main" val="3547322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a:t>Cross</a:t>
            </a:r>
            <a:endParaRPr lang="en-US" dirty="0"/>
          </a:p>
        </p:txBody>
      </p:sp>
      <p:sp>
        <p:nvSpPr>
          <p:cNvPr id="9" name="Content Placeholder 8">
            <a:extLst>
              <a:ext uri="{FF2B5EF4-FFF2-40B4-BE49-F238E27FC236}">
                <a16:creationId xmlns:a16="http://schemas.microsoft.com/office/drawing/2014/main" id="{62FE03AB-46B6-4FEB-909B-1BD4514D447F}"/>
              </a:ext>
            </a:extLst>
          </p:cNvPr>
          <p:cNvSpPr>
            <a:spLocks noGrp="1"/>
          </p:cNvSpPr>
          <p:nvPr>
            <p:ph idx="1"/>
          </p:nvPr>
        </p:nvSpPr>
        <p:spPr>
          <a:xfrm>
            <a:off x="628650" y="1545021"/>
            <a:ext cx="3943350" cy="4631942"/>
          </a:xfrm>
        </p:spPr>
        <p:txBody>
          <a:bodyPr>
            <a:normAutofit/>
          </a:bodyPr>
          <a:lstStyle/>
          <a:p>
            <a:pPr>
              <a:lnSpc>
                <a:spcPct val="90000"/>
              </a:lnSpc>
            </a:pPr>
            <a:r>
              <a:rPr lang="en-US" sz="1400" dirty="0"/>
              <a:t>”Now, for a little while, you may suffer grief in all kinds of trials….” (1:8)</a:t>
            </a:r>
          </a:p>
          <a:p>
            <a:pPr>
              <a:lnSpc>
                <a:spcPct val="90000"/>
              </a:lnSpc>
            </a:pPr>
            <a:r>
              <a:rPr lang="en-US" sz="1400" dirty="0"/>
              <a:t>“…sinful desires wage war against the soul” (2:11)</a:t>
            </a:r>
          </a:p>
          <a:p>
            <a:pPr>
              <a:lnSpc>
                <a:spcPct val="90000"/>
              </a:lnSpc>
            </a:pPr>
            <a:r>
              <a:rPr lang="en-US" sz="1400" dirty="0"/>
              <a:t>“Slaves…it is commendable if someone bears up under the pain of unjust suffering because they are conscious of God” (2:19)</a:t>
            </a:r>
          </a:p>
          <a:p>
            <a:pPr>
              <a:lnSpc>
                <a:spcPct val="90000"/>
              </a:lnSpc>
            </a:pPr>
            <a:r>
              <a:rPr lang="en-US" sz="1400" dirty="0"/>
              <a:t>“When they hurled their insults, he did not retaliate; when he suffered, he made no threats” (2:23)</a:t>
            </a:r>
          </a:p>
          <a:p>
            <a:pPr>
              <a:lnSpc>
                <a:spcPct val="90000"/>
              </a:lnSpc>
            </a:pPr>
            <a:r>
              <a:rPr lang="en-US" sz="1400" dirty="0"/>
              <a:t>“Do no replay evil for evil, or insult with insult….repay evil with blessing” (3:9)</a:t>
            </a:r>
          </a:p>
          <a:p>
            <a:pPr>
              <a:lnSpc>
                <a:spcPct val="90000"/>
              </a:lnSpc>
            </a:pPr>
            <a:r>
              <a:rPr lang="en-US" sz="1400" dirty="0"/>
              <a:t>“Do no fear their threats….but in your hearts revere Christ as Lord.  Always be prepared to give an answer to everyone who asks you to give a reason for the hope that you have.  But do this with gentleness and respect (3:14-15)</a:t>
            </a:r>
          </a:p>
          <a:p>
            <a:pPr>
              <a:lnSpc>
                <a:spcPct val="90000"/>
              </a:lnSpc>
            </a:pPr>
            <a:r>
              <a:rPr lang="en-US" sz="1400" dirty="0"/>
              <a:t>“Dear friends, do not be surprised at the fiery ordeal that has come on you to test you, as though something strange were happening to you.  But rejoice (that</a:t>
            </a:r>
            <a:r>
              <a:rPr lang="en-US" sz="1400" dirty="0">
                <a:sym typeface="Wingdings" pitchFamily="2" charset="2"/>
              </a:rPr>
              <a:t>) you participate in the sufferings of Christ  (4:12-13)</a:t>
            </a:r>
          </a:p>
          <a:p>
            <a:pPr>
              <a:lnSpc>
                <a:spcPct val="90000"/>
              </a:lnSpc>
            </a:pPr>
            <a:endParaRPr lang="en-US" sz="1400" dirty="0"/>
          </a:p>
        </p:txBody>
      </p:sp>
      <p:pic>
        <p:nvPicPr>
          <p:cNvPr id="4" name="Picture 3">
            <a:extLst>
              <a:ext uri="{FF2B5EF4-FFF2-40B4-BE49-F238E27FC236}">
                <a16:creationId xmlns:a16="http://schemas.microsoft.com/office/drawing/2014/main" id="{D5982E22-2896-8945-A468-D64247EDABF5}"/>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4753737" y="1904281"/>
            <a:ext cx="3805552" cy="4272681"/>
          </a:xfrm>
          <a:prstGeom prst="rect">
            <a:avLst/>
          </a:prstGeom>
        </p:spPr>
      </p:pic>
    </p:spTree>
    <p:extLst>
      <p:ext uri="{BB962C8B-B14F-4D97-AF65-F5344CB8AC3E}">
        <p14:creationId xmlns:p14="http://schemas.microsoft.com/office/powerpoint/2010/main" val="3257893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695531"/>
            <a:ext cx="8354890" cy="930447"/>
          </a:xfrm>
        </p:spPr>
        <p:txBody>
          <a:bodyPr vert="horz" lIns="91440" tIns="45720" rIns="91440" bIns="45720" rtlCol="0" anchor="b">
            <a:normAutofit fontScale="90000"/>
          </a:bodyPr>
          <a:lstStyle/>
          <a:p>
            <a:pPr defTabSz="914400">
              <a:lnSpc>
                <a:spcPct val="90000"/>
              </a:lnSpc>
            </a:pPr>
            <a:r>
              <a:rPr lang="en-US" sz="4700" dirty="0">
                <a:solidFill>
                  <a:srgbClr val="FFFFFF"/>
                </a:solidFill>
              </a:rPr>
              <a:t>Headlines and Bottom Lines</a:t>
            </a:r>
            <a:br>
              <a:rPr lang="en-US" sz="4700" dirty="0">
                <a:solidFill>
                  <a:srgbClr val="FFFFFF"/>
                </a:solidFill>
              </a:rPr>
            </a:br>
            <a:r>
              <a:rPr lang="en-US" sz="4000" i="1" dirty="0">
                <a:solidFill>
                  <a:srgbClr val="FFFFFF"/>
                </a:solidFill>
              </a:rPr>
              <a:t>Evangelical engagement</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C7D61B7-30CF-4845-AE2B-207D55E0790C}"/>
              </a:ext>
            </a:extLst>
          </p:cNvPr>
          <p:cNvSpPr>
            <a:spLocks noGrp="1"/>
          </p:cNvSpPr>
          <p:nvPr>
            <p:ph idx="1"/>
          </p:nvPr>
        </p:nvSpPr>
        <p:spPr>
          <a:xfrm>
            <a:off x="622737" y="2596836"/>
            <a:ext cx="3523588" cy="3657600"/>
          </a:xfrm>
        </p:spPr>
        <p:txBody>
          <a:bodyPr>
            <a:normAutofit fontScale="92500" lnSpcReduction="10000"/>
          </a:bodyPr>
          <a:lstStyle/>
          <a:p>
            <a:r>
              <a:rPr lang="en-US" dirty="0"/>
              <a:t>We don’t need another hero.</a:t>
            </a:r>
          </a:p>
          <a:p>
            <a:r>
              <a:rPr lang="en-US" dirty="0"/>
              <a:t>Let your life give the lie to their lies.</a:t>
            </a:r>
          </a:p>
          <a:p>
            <a:r>
              <a:rPr lang="en-US" dirty="0"/>
              <a:t>Grace under pressure</a:t>
            </a:r>
          </a:p>
          <a:p>
            <a:r>
              <a:rPr lang="en-US" dirty="0"/>
              <a:t>“They will know us by our love.”</a:t>
            </a:r>
          </a:p>
          <a:p>
            <a:endParaRPr lang="en-US" dirty="0"/>
          </a:p>
          <a:p>
            <a:endParaRPr lang="en-US" dirty="0"/>
          </a:p>
        </p:txBody>
      </p:sp>
      <p:sp>
        <p:nvSpPr>
          <p:cNvPr id="15" name="Content Placeholder 7">
            <a:extLst>
              <a:ext uri="{FF2B5EF4-FFF2-40B4-BE49-F238E27FC236}">
                <a16:creationId xmlns:a16="http://schemas.microsoft.com/office/drawing/2014/main" id="{9A289843-596C-FA49-9828-C4946B841D73}"/>
              </a:ext>
            </a:extLst>
          </p:cNvPr>
          <p:cNvSpPr txBox="1">
            <a:spLocks/>
          </p:cNvSpPr>
          <p:nvPr/>
        </p:nvSpPr>
        <p:spPr>
          <a:xfrm>
            <a:off x="5008197" y="2504868"/>
            <a:ext cx="3756443" cy="3935345"/>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Love means listening</a:t>
            </a:r>
          </a:p>
          <a:p>
            <a:r>
              <a:rPr lang="en-US" dirty="0"/>
              <a:t>We are always confessing Christ…sometimes we use words. </a:t>
            </a:r>
          </a:p>
          <a:p>
            <a:r>
              <a:rPr lang="en-US" dirty="0"/>
              <a:t>Confessing does not mean arguing; it’s a song of praise!</a:t>
            </a:r>
          </a:p>
        </p:txBody>
      </p:sp>
    </p:spTree>
    <p:extLst>
      <p:ext uri="{BB962C8B-B14F-4D97-AF65-F5344CB8AC3E}">
        <p14:creationId xmlns:p14="http://schemas.microsoft.com/office/powerpoint/2010/main" val="1554927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defTabSz="914400">
              <a:lnSpc>
                <a:spcPct val="90000"/>
              </a:lnSpc>
            </a:pPr>
            <a:r>
              <a:rPr lang="en-US" sz="4700">
                <a:solidFill>
                  <a:srgbClr val="FFFFFF"/>
                </a:solidFill>
              </a:rPr>
              <a:t>What makes witness so hard?</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5825" y="2426818"/>
            <a:ext cx="3997637" cy="399763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5F62788-A4A8-F14A-9B39-598A0E0A8EDC}"/>
              </a:ext>
            </a:extLst>
          </p:cNvPr>
          <p:cNvPicPr>
            <a:picLocks noChangeAspect="1"/>
          </p:cNvPicPr>
          <p:nvPr/>
        </p:nvPicPr>
        <p:blipFill>
          <a:blip r:embed="rId4"/>
          <a:stretch>
            <a:fillRect/>
          </a:stretch>
        </p:blipFill>
        <p:spPr>
          <a:xfrm>
            <a:off x="4833804" y="2635414"/>
            <a:ext cx="4091938" cy="3580445"/>
          </a:xfrm>
          <a:prstGeom prst="rect">
            <a:avLst/>
          </a:prstGeom>
        </p:spPr>
      </p:pic>
    </p:spTree>
    <p:extLst>
      <p:ext uri="{BB962C8B-B14F-4D97-AF65-F5344CB8AC3E}">
        <p14:creationId xmlns:p14="http://schemas.microsoft.com/office/powerpoint/2010/main" val="365412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defTabSz="914400">
              <a:lnSpc>
                <a:spcPct val="90000"/>
              </a:lnSpc>
            </a:pPr>
            <a:r>
              <a:rPr lang="en-US" sz="4700">
                <a:solidFill>
                  <a:srgbClr val="FFFFFF"/>
                </a:solidFill>
              </a:rPr>
              <a:t>Positioned as Strangers…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lose up of a logo&#10;&#10;Description automatically generated"/>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5825" y="2426818"/>
            <a:ext cx="3997637" cy="399763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A drawing of a person&#10;&#10;Description automatically generated">
            <a:extLst>
              <a:ext uri="{FF2B5EF4-FFF2-40B4-BE49-F238E27FC236}">
                <a16:creationId xmlns:a16="http://schemas.microsoft.com/office/drawing/2014/main" id="{01F604CB-2459-524E-BF18-EDAED628C7BD}"/>
              </a:ext>
            </a:extLst>
          </p:cNvPr>
          <p:cNvPicPr>
            <a:picLocks noChangeAspect="1"/>
          </p:cNvPicPr>
          <p:nvPr/>
        </p:nvPicPr>
        <p:blipFill>
          <a:blip r:embed="rId4"/>
          <a:stretch>
            <a:fillRect/>
          </a:stretch>
        </p:blipFill>
        <p:spPr>
          <a:xfrm>
            <a:off x="4833804" y="3332676"/>
            <a:ext cx="4091938" cy="2185921"/>
          </a:xfrm>
          <a:prstGeom prst="rect">
            <a:avLst/>
          </a:prstGeom>
        </p:spPr>
      </p:pic>
    </p:spTree>
    <p:extLst>
      <p:ext uri="{BB962C8B-B14F-4D97-AF65-F5344CB8AC3E}">
        <p14:creationId xmlns:p14="http://schemas.microsoft.com/office/powerpoint/2010/main" val="385782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defTabSz="914400">
              <a:lnSpc>
                <a:spcPct val="90000"/>
              </a:lnSpc>
            </a:pPr>
            <a:r>
              <a:rPr lang="en-US" sz="4700" dirty="0">
                <a:solidFill>
                  <a:srgbClr val="FFFFFF"/>
                </a:solidFill>
              </a:rPr>
              <a:t>In a hostile environment…</a:t>
            </a:r>
          </a:p>
        </p:txBody>
      </p:sp>
      <p:cxnSp>
        <p:nvCxnSpPr>
          <p:cNvPr id="29" name="Straight Connector 2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5825" y="2426818"/>
            <a:ext cx="3997637" cy="3997637"/>
          </a:xfrm>
          <a:prstGeom prst="rect">
            <a:avLst/>
          </a:prstGeom>
        </p:spPr>
      </p:pic>
      <p:cxnSp>
        <p:nvCxnSpPr>
          <p:cNvPr id="31" name="Straight Connector 3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ED40E76-82F2-1A4D-AA92-44EFD5E3C812}"/>
              </a:ext>
            </a:extLst>
          </p:cNvPr>
          <p:cNvPicPr>
            <a:picLocks noChangeAspect="1"/>
          </p:cNvPicPr>
          <p:nvPr/>
        </p:nvPicPr>
        <p:blipFill>
          <a:blip r:embed="rId4"/>
          <a:stretch>
            <a:fillRect/>
          </a:stretch>
        </p:blipFill>
        <p:spPr>
          <a:xfrm>
            <a:off x="4833804" y="3061657"/>
            <a:ext cx="4091938" cy="2727958"/>
          </a:xfrm>
          <a:prstGeom prst="rect">
            <a:avLst/>
          </a:prstGeom>
        </p:spPr>
      </p:pic>
    </p:spTree>
    <p:extLst>
      <p:ext uri="{BB962C8B-B14F-4D97-AF65-F5344CB8AC3E}">
        <p14:creationId xmlns:p14="http://schemas.microsoft.com/office/powerpoint/2010/main" val="242904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Our World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557940" y="5271940"/>
            <a:ext cx="1586060" cy="1586060"/>
          </a:xfrm>
        </p:spPr>
      </p:pic>
      <p:sp>
        <p:nvSpPr>
          <p:cNvPr id="5" name="TextBox 4"/>
          <p:cNvSpPr txBox="1"/>
          <p:nvPr/>
        </p:nvSpPr>
        <p:spPr>
          <a:xfrm>
            <a:off x="695227" y="1725105"/>
            <a:ext cx="524366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Text</a:t>
            </a:r>
          </a:p>
        </p:txBody>
      </p:sp>
      <p:pic>
        <p:nvPicPr>
          <p:cNvPr id="6" name="Picture 5" descr="A screenshot of a cell phone&#10;&#10;Description automatically generated">
            <a:extLst>
              <a:ext uri="{FF2B5EF4-FFF2-40B4-BE49-F238E27FC236}">
                <a16:creationId xmlns:a16="http://schemas.microsoft.com/office/drawing/2014/main" id="{8AA93BC6-F395-0C48-86A7-2AE5868A220D}"/>
              </a:ext>
            </a:extLst>
          </p:cNvPr>
          <p:cNvPicPr>
            <a:picLocks noChangeAspect="1"/>
          </p:cNvPicPr>
          <p:nvPr/>
        </p:nvPicPr>
        <p:blipFill>
          <a:blip r:embed="rId4"/>
          <a:stretch>
            <a:fillRect/>
          </a:stretch>
        </p:blipFill>
        <p:spPr>
          <a:xfrm>
            <a:off x="0" y="1258272"/>
            <a:ext cx="9144000" cy="5599728"/>
          </a:xfrm>
          <a:prstGeom prst="rect">
            <a:avLst/>
          </a:prstGeom>
        </p:spPr>
      </p:pic>
    </p:spTree>
    <p:extLst>
      <p:ext uri="{BB962C8B-B14F-4D97-AF65-F5344CB8AC3E}">
        <p14:creationId xmlns:p14="http://schemas.microsoft.com/office/powerpoint/2010/main" val="74471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Peter’s World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557940" y="5271940"/>
            <a:ext cx="1586060" cy="1586060"/>
          </a:xfrm>
        </p:spPr>
      </p:pic>
      <p:sp>
        <p:nvSpPr>
          <p:cNvPr id="5" name="TextBox 4"/>
          <p:cNvSpPr txBox="1"/>
          <p:nvPr/>
        </p:nvSpPr>
        <p:spPr>
          <a:xfrm>
            <a:off x="695227" y="1725105"/>
            <a:ext cx="524366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Text</a:t>
            </a:r>
          </a:p>
        </p:txBody>
      </p:sp>
      <p:pic>
        <p:nvPicPr>
          <p:cNvPr id="8" name="Picture 7" descr="A screenshot of a cell phone&#10;&#10;Description automatically generated">
            <a:extLst>
              <a:ext uri="{FF2B5EF4-FFF2-40B4-BE49-F238E27FC236}">
                <a16:creationId xmlns:a16="http://schemas.microsoft.com/office/drawing/2014/main" id="{0DF8C44E-7B0C-024D-83AD-88F1ED9E132F}"/>
              </a:ext>
            </a:extLst>
          </p:cNvPr>
          <p:cNvPicPr>
            <a:picLocks noChangeAspect="1"/>
          </p:cNvPicPr>
          <p:nvPr/>
        </p:nvPicPr>
        <p:blipFill>
          <a:blip r:embed="rId4"/>
          <a:stretch>
            <a:fillRect/>
          </a:stretch>
        </p:blipFill>
        <p:spPr>
          <a:xfrm>
            <a:off x="0" y="1169388"/>
            <a:ext cx="9144000" cy="5688612"/>
          </a:xfrm>
          <a:prstGeom prst="rect">
            <a:avLst/>
          </a:prstGeom>
        </p:spPr>
      </p:pic>
    </p:spTree>
    <p:extLst>
      <p:ext uri="{BB962C8B-B14F-4D97-AF65-F5344CB8AC3E}">
        <p14:creationId xmlns:p14="http://schemas.microsoft.com/office/powerpoint/2010/main" val="24176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defTabSz="914400">
              <a:lnSpc>
                <a:spcPct val="90000"/>
              </a:lnSpc>
            </a:pPr>
            <a:r>
              <a:rPr lang="en-US" sz="4700" dirty="0">
                <a:solidFill>
                  <a:srgbClr val="FFFFFF"/>
                </a:solidFill>
              </a:rPr>
              <a:t>Our Response</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5825" y="2426818"/>
            <a:ext cx="3997637" cy="399763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6269AC1-B8E4-4B47-A1C3-72C2A3A86319}"/>
              </a:ext>
            </a:extLst>
          </p:cNvPr>
          <p:cNvSpPr txBox="1"/>
          <p:nvPr/>
        </p:nvSpPr>
        <p:spPr>
          <a:xfrm>
            <a:off x="5384800" y="2947763"/>
            <a:ext cx="3086100" cy="29557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Disdain?</a:t>
            </a:r>
          </a:p>
          <a:p>
            <a:pPr marL="285750" indent="-28575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Debate?</a:t>
            </a:r>
          </a:p>
          <a:p>
            <a:pPr marL="285750" indent="-28575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Dialogue?</a:t>
            </a:r>
          </a:p>
          <a:p>
            <a:pPr marL="285750" indent="-285750">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Confess!</a:t>
            </a:r>
          </a:p>
        </p:txBody>
      </p:sp>
    </p:spTree>
    <p:extLst>
      <p:ext uri="{BB962C8B-B14F-4D97-AF65-F5344CB8AC3E}">
        <p14:creationId xmlns:p14="http://schemas.microsoft.com/office/powerpoint/2010/main" val="388156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557940" y="5271940"/>
            <a:ext cx="1586060" cy="1586060"/>
          </a:xfrm>
        </p:spPr>
      </p:pic>
      <p:grpSp>
        <p:nvGrpSpPr>
          <p:cNvPr id="22" name="Group 21">
            <a:extLst>
              <a:ext uri="{FF2B5EF4-FFF2-40B4-BE49-F238E27FC236}">
                <a16:creationId xmlns:a16="http://schemas.microsoft.com/office/drawing/2014/main" id="{FD70DBE0-EACB-3741-AB72-21D13C00FFDE}"/>
              </a:ext>
            </a:extLst>
          </p:cNvPr>
          <p:cNvGrpSpPr/>
          <p:nvPr/>
        </p:nvGrpSpPr>
        <p:grpSpPr>
          <a:xfrm>
            <a:off x="1320800" y="2451789"/>
            <a:ext cx="6083300" cy="3263305"/>
            <a:chOff x="1536700" y="1635919"/>
            <a:chExt cx="6083300" cy="3263305"/>
          </a:xfrm>
        </p:grpSpPr>
        <p:sp>
          <p:nvSpPr>
            <p:cNvPr id="3" name="Oval 2">
              <a:extLst>
                <a:ext uri="{FF2B5EF4-FFF2-40B4-BE49-F238E27FC236}">
                  <a16:creationId xmlns:a16="http://schemas.microsoft.com/office/drawing/2014/main" id="{1D68AA4E-6053-D046-A366-013A7D2E0047}"/>
                </a:ext>
              </a:extLst>
            </p:cNvPr>
            <p:cNvSpPr/>
            <p:nvPr/>
          </p:nvSpPr>
          <p:spPr>
            <a:xfrm>
              <a:off x="3581400" y="1635919"/>
              <a:ext cx="1981200" cy="800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n>
                    <a:solidFill>
                      <a:schemeClr val="accent1">
                        <a:shade val="95000"/>
                        <a:satMod val="105000"/>
                      </a:schemeClr>
                    </a:solidFill>
                  </a:ln>
                  <a:solidFill>
                    <a:schemeClr val="tx1"/>
                  </a:solidFill>
                </a:rPr>
                <a:t>Identity</a:t>
              </a:r>
            </a:p>
          </p:txBody>
        </p:sp>
        <p:sp>
          <p:nvSpPr>
            <p:cNvPr id="7" name="Oval 6">
              <a:extLst>
                <a:ext uri="{FF2B5EF4-FFF2-40B4-BE49-F238E27FC236}">
                  <a16:creationId xmlns:a16="http://schemas.microsoft.com/office/drawing/2014/main" id="{5FFA002D-1758-4245-A452-D3A98B8F1B37}"/>
                </a:ext>
              </a:extLst>
            </p:cNvPr>
            <p:cNvSpPr/>
            <p:nvPr/>
          </p:nvSpPr>
          <p:spPr>
            <a:xfrm>
              <a:off x="5524500" y="4021932"/>
              <a:ext cx="2095500" cy="800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n>
                    <a:solidFill>
                      <a:schemeClr val="accent1">
                        <a:shade val="95000"/>
                        <a:satMod val="105000"/>
                      </a:schemeClr>
                    </a:solidFill>
                  </a:ln>
                  <a:solidFill>
                    <a:schemeClr val="tx1"/>
                  </a:solidFill>
                </a:rPr>
                <a:t>Vocation</a:t>
              </a:r>
            </a:p>
          </p:txBody>
        </p:sp>
        <p:sp>
          <p:nvSpPr>
            <p:cNvPr id="8" name="Oval 7">
              <a:extLst>
                <a:ext uri="{FF2B5EF4-FFF2-40B4-BE49-F238E27FC236}">
                  <a16:creationId xmlns:a16="http://schemas.microsoft.com/office/drawing/2014/main" id="{D4B56A0F-764D-2943-8C5B-D062C67B876E}"/>
                </a:ext>
              </a:extLst>
            </p:cNvPr>
            <p:cNvSpPr/>
            <p:nvPr/>
          </p:nvSpPr>
          <p:spPr>
            <a:xfrm>
              <a:off x="1536700" y="4021932"/>
              <a:ext cx="1981200" cy="8001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n>
                    <a:solidFill>
                      <a:schemeClr val="accent1">
                        <a:shade val="95000"/>
                        <a:satMod val="105000"/>
                      </a:schemeClr>
                    </a:solidFill>
                  </a:ln>
                  <a:solidFill>
                    <a:schemeClr val="tx1"/>
                  </a:solidFill>
                </a:rPr>
                <a:t>Cross</a:t>
              </a:r>
            </a:p>
          </p:txBody>
        </p:sp>
        <p:grpSp>
          <p:nvGrpSpPr>
            <p:cNvPr id="15" name="Group 14">
              <a:extLst>
                <a:ext uri="{FF2B5EF4-FFF2-40B4-BE49-F238E27FC236}">
                  <a16:creationId xmlns:a16="http://schemas.microsoft.com/office/drawing/2014/main" id="{5C26425D-E49D-FB4B-8726-7650157211B2}"/>
                </a:ext>
              </a:extLst>
            </p:cNvPr>
            <p:cNvGrpSpPr/>
            <p:nvPr/>
          </p:nvGrpSpPr>
          <p:grpSpPr>
            <a:xfrm flipH="1">
              <a:off x="2886075" y="2473723"/>
              <a:ext cx="987425" cy="1374377"/>
              <a:chOff x="5308600" y="2473723"/>
              <a:chExt cx="917575" cy="1374377"/>
            </a:xfrm>
          </p:grpSpPr>
          <p:cxnSp>
            <p:nvCxnSpPr>
              <p:cNvPr id="10" name="Straight Arrow Connector 9">
                <a:extLst>
                  <a:ext uri="{FF2B5EF4-FFF2-40B4-BE49-F238E27FC236}">
                    <a16:creationId xmlns:a16="http://schemas.microsoft.com/office/drawing/2014/main" id="{7CF7E84D-F12A-794C-BF2F-6561FC0C88A5}"/>
                  </a:ext>
                </a:extLst>
              </p:cNvPr>
              <p:cNvCxnSpPr>
                <a:cxnSpLocks/>
              </p:cNvCxnSpPr>
              <p:nvPr/>
            </p:nvCxnSpPr>
            <p:spPr>
              <a:xfrm>
                <a:off x="5308600" y="2654299"/>
                <a:ext cx="596900" cy="119380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7E28F7B-1148-9748-B314-23729B5817C1}"/>
                  </a:ext>
                </a:extLst>
              </p:cNvPr>
              <p:cNvCxnSpPr>
                <a:cxnSpLocks/>
              </p:cNvCxnSpPr>
              <p:nvPr/>
            </p:nvCxnSpPr>
            <p:spPr>
              <a:xfrm flipH="1" flipV="1">
                <a:off x="5584825" y="2473723"/>
                <a:ext cx="641350" cy="124658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C7C4E331-1608-1041-8E7E-552348FED1A2}"/>
                </a:ext>
              </a:extLst>
            </p:cNvPr>
            <p:cNvGrpSpPr/>
            <p:nvPr/>
          </p:nvGrpSpPr>
          <p:grpSpPr>
            <a:xfrm>
              <a:off x="5308600" y="2473723"/>
              <a:ext cx="917575" cy="1374377"/>
              <a:chOff x="5308600" y="2473723"/>
              <a:chExt cx="917575" cy="1374377"/>
            </a:xfrm>
          </p:grpSpPr>
          <p:cxnSp>
            <p:nvCxnSpPr>
              <p:cNvPr id="17" name="Straight Arrow Connector 16">
                <a:extLst>
                  <a:ext uri="{FF2B5EF4-FFF2-40B4-BE49-F238E27FC236}">
                    <a16:creationId xmlns:a16="http://schemas.microsoft.com/office/drawing/2014/main" id="{E07F5D85-1355-7141-AC96-96035E7EED81}"/>
                  </a:ext>
                </a:extLst>
              </p:cNvPr>
              <p:cNvCxnSpPr>
                <a:cxnSpLocks/>
              </p:cNvCxnSpPr>
              <p:nvPr/>
            </p:nvCxnSpPr>
            <p:spPr>
              <a:xfrm>
                <a:off x="5308600" y="2654299"/>
                <a:ext cx="596900" cy="119380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2C5778D-70D8-1A46-883F-A83744244241}"/>
                  </a:ext>
                </a:extLst>
              </p:cNvPr>
              <p:cNvCxnSpPr>
                <a:cxnSpLocks/>
              </p:cNvCxnSpPr>
              <p:nvPr/>
            </p:nvCxnSpPr>
            <p:spPr>
              <a:xfrm flipH="1" flipV="1">
                <a:off x="5584825" y="2473723"/>
                <a:ext cx="641350" cy="124658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C90E345D-F4A4-424D-A408-45EEA2F0828D}"/>
                </a:ext>
              </a:extLst>
            </p:cNvPr>
            <p:cNvGrpSpPr/>
            <p:nvPr/>
          </p:nvGrpSpPr>
          <p:grpSpPr>
            <a:xfrm rot="3645606" flipH="1">
              <a:off x="3952875" y="3718323"/>
              <a:ext cx="987425" cy="1374377"/>
              <a:chOff x="5308600" y="2473723"/>
              <a:chExt cx="917575" cy="1374377"/>
            </a:xfrm>
          </p:grpSpPr>
          <p:cxnSp>
            <p:nvCxnSpPr>
              <p:cNvPr id="20" name="Straight Arrow Connector 19">
                <a:extLst>
                  <a:ext uri="{FF2B5EF4-FFF2-40B4-BE49-F238E27FC236}">
                    <a16:creationId xmlns:a16="http://schemas.microsoft.com/office/drawing/2014/main" id="{D4E76AE1-53F7-8840-BDFC-9C24A452DF0D}"/>
                  </a:ext>
                </a:extLst>
              </p:cNvPr>
              <p:cNvCxnSpPr>
                <a:cxnSpLocks/>
              </p:cNvCxnSpPr>
              <p:nvPr/>
            </p:nvCxnSpPr>
            <p:spPr>
              <a:xfrm>
                <a:off x="5308600" y="2654299"/>
                <a:ext cx="596900" cy="1193801"/>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D25DF01-6FE9-E048-B718-3DCADFC0D6A3}"/>
                  </a:ext>
                </a:extLst>
              </p:cNvPr>
              <p:cNvCxnSpPr>
                <a:cxnSpLocks/>
              </p:cNvCxnSpPr>
              <p:nvPr/>
            </p:nvCxnSpPr>
            <p:spPr>
              <a:xfrm flipH="1" flipV="1">
                <a:off x="5584825" y="2473723"/>
                <a:ext cx="641350" cy="124658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grpSp>
      </p:grpSp>
      <p:pic>
        <p:nvPicPr>
          <p:cNvPr id="28" name="Picture 27">
            <a:extLst>
              <a:ext uri="{FF2B5EF4-FFF2-40B4-BE49-F238E27FC236}">
                <a16:creationId xmlns:a16="http://schemas.microsoft.com/office/drawing/2014/main" id="{0CD472CD-52D8-084C-AA01-5B2ACE8C0737}"/>
              </a:ext>
            </a:extLst>
          </p:cNvPr>
          <p:cNvPicPr>
            <a:picLocks noChangeAspect="1"/>
          </p:cNvPicPr>
          <p:nvPr/>
        </p:nvPicPr>
        <p:blipFill>
          <a:blip r:embed="rId4"/>
          <a:stretch>
            <a:fillRect/>
          </a:stretch>
        </p:blipFill>
        <p:spPr>
          <a:xfrm>
            <a:off x="0" y="-18417"/>
            <a:ext cx="9118037" cy="2168582"/>
          </a:xfrm>
          <a:prstGeom prst="rect">
            <a:avLst/>
          </a:prstGeom>
        </p:spPr>
      </p:pic>
    </p:spTree>
    <p:extLst>
      <p:ext uri="{BB962C8B-B14F-4D97-AF65-F5344CB8AC3E}">
        <p14:creationId xmlns:p14="http://schemas.microsoft.com/office/powerpoint/2010/main" val="852430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defTabSz="914400">
              <a:lnSpc>
                <a:spcPct val="90000"/>
              </a:lnSpc>
            </a:pPr>
            <a:r>
              <a:rPr lang="en-US" sz="4700" dirty="0">
                <a:solidFill>
                  <a:srgbClr val="FFFFFF"/>
                </a:solidFill>
              </a:rPr>
              <a:t>Peter’s Response….</a:t>
            </a:r>
          </a:p>
        </p:txBody>
      </p:sp>
      <p:cxnSp>
        <p:nvCxnSpPr>
          <p:cNvPr id="29" name="Straight Connector 2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95825" y="2426818"/>
            <a:ext cx="3997637" cy="3997637"/>
          </a:xfrm>
          <a:prstGeom prst="rect">
            <a:avLst/>
          </a:prstGeom>
        </p:spPr>
      </p:pic>
      <p:cxnSp>
        <p:nvCxnSpPr>
          <p:cNvPr id="31" name="Straight Connector 3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B631F2-1984-3441-9A70-0E0B33240065}"/>
              </a:ext>
            </a:extLst>
          </p:cNvPr>
          <p:cNvSpPr txBox="1"/>
          <p:nvPr/>
        </p:nvSpPr>
        <p:spPr>
          <a:xfrm>
            <a:off x="4850540" y="3118626"/>
            <a:ext cx="4660897" cy="22170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rgbClr val="0070C0"/>
                </a:solidFill>
                <a:latin typeface="Arial" panose="020B0604020202020204" pitchFamily="34" charset="0"/>
                <a:cs typeface="Arial" panose="020B0604020202020204" pitchFamily="34" charset="0"/>
              </a:rPr>
              <a:t>Know</a:t>
            </a:r>
            <a:r>
              <a:rPr lang="en-US" sz="3200" dirty="0">
                <a:latin typeface="Arial" panose="020B0604020202020204" pitchFamily="34" charset="0"/>
                <a:cs typeface="Arial" panose="020B0604020202020204" pitchFamily="34" charset="0"/>
              </a:rPr>
              <a:t> who you are….</a:t>
            </a:r>
          </a:p>
          <a:p>
            <a:pPr marL="285750" indent="-285750">
              <a:lnSpc>
                <a:spcPct val="150000"/>
              </a:lnSpc>
              <a:buFont typeface="Arial" panose="020B0604020202020204" pitchFamily="34" charset="0"/>
              <a:buChar char="•"/>
            </a:pPr>
            <a:r>
              <a:rPr lang="en-US" sz="3200" b="1" dirty="0">
                <a:solidFill>
                  <a:srgbClr val="0070C0"/>
                </a:solidFill>
                <a:latin typeface="Arial" panose="020B0604020202020204" pitchFamily="34" charset="0"/>
                <a:cs typeface="Arial" panose="020B0604020202020204" pitchFamily="34" charset="0"/>
              </a:rPr>
              <a:t>Be</a:t>
            </a:r>
            <a:r>
              <a:rPr lang="en-US" sz="3200" dirty="0">
                <a:latin typeface="Arial" panose="020B0604020202020204" pitchFamily="34" charset="0"/>
                <a:cs typeface="Arial" panose="020B0604020202020204" pitchFamily="34" charset="0"/>
              </a:rPr>
              <a:t> who you are…</a:t>
            </a:r>
          </a:p>
          <a:p>
            <a:pPr marL="285750" indent="-285750">
              <a:lnSpc>
                <a:spcPct val="150000"/>
              </a:lnSpc>
              <a:buFont typeface="Arial" panose="020B0604020202020204" pitchFamily="34" charset="0"/>
              <a:buChar char="•"/>
            </a:pPr>
            <a:r>
              <a:rPr lang="en-US" sz="3200" b="1" dirty="0">
                <a:solidFill>
                  <a:srgbClr val="0070C0"/>
                </a:solidFill>
                <a:latin typeface="Arial" panose="020B0604020202020204" pitchFamily="34" charset="0"/>
                <a:cs typeface="Arial" panose="020B0604020202020204" pitchFamily="34" charset="0"/>
              </a:rPr>
              <a:t>Bear</a:t>
            </a:r>
            <a:r>
              <a:rPr lang="en-US" sz="3200" dirty="0">
                <a:latin typeface="Arial" panose="020B0604020202020204" pitchFamily="34" charset="0"/>
                <a:cs typeface="Arial" panose="020B0604020202020204" pitchFamily="34" charset="0"/>
              </a:rPr>
              <a:t> the </a:t>
            </a:r>
            <a:r>
              <a:rPr lang="en-US" sz="3200" b="1" dirty="0">
                <a:solidFill>
                  <a:srgbClr val="0070C0"/>
                </a:solidFill>
                <a:latin typeface="Arial" panose="020B0604020202020204" pitchFamily="34" charset="0"/>
                <a:cs typeface="Arial" panose="020B0604020202020204" pitchFamily="34" charset="0"/>
              </a:rPr>
              <a:t>cross</a:t>
            </a:r>
            <a:r>
              <a:rPr lang="en-US" sz="32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1CE3636C-318C-224B-AB69-B0D76BCA6C0B}"/>
              </a:ext>
            </a:extLst>
          </p:cNvPr>
          <p:cNvSpPr txBox="1"/>
          <p:nvPr/>
        </p:nvSpPr>
        <p:spPr>
          <a:xfrm>
            <a:off x="4552545" y="321661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31773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Conference PPT test 7.5.pptx  -  Read-Only" id="{7FD527F0-46CC-5B4B-A835-C9BBA47007B0}" vid="{B4DFB656-F6AC-F043-9209-29556EFCB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1454</Words>
  <Application>Microsoft Macintosh PowerPoint</Application>
  <PresentationFormat>On-screen Show (4:3)</PresentationFormat>
  <Paragraphs>138</Paragraphs>
  <Slides>14</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Refugee Songs</vt:lpstr>
      <vt:lpstr>What makes witness so hard?</vt:lpstr>
      <vt:lpstr>Positioned as Strangers…</vt:lpstr>
      <vt:lpstr>In a hostile environment…</vt:lpstr>
      <vt:lpstr>Our World</vt:lpstr>
      <vt:lpstr>Peter’s World</vt:lpstr>
      <vt:lpstr>Our Response</vt:lpstr>
      <vt:lpstr>PowerPoint Presentation</vt:lpstr>
      <vt:lpstr>Peter’s Response….</vt:lpstr>
      <vt:lpstr>IDENTITY</vt:lpstr>
      <vt:lpstr>Calling(s)</vt:lpstr>
      <vt:lpstr>Vocation—A Web of Relationships</vt:lpstr>
      <vt:lpstr>Cross</vt:lpstr>
      <vt:lpstr>Headlines and Bottom Lines Evangelical engagement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Refugee Songs</dc:title>
  <dc:creator>Paul Wendland</dc:creator>
  <cp:lastModifiedBy>Paul Wendland</cp:lastModifiedBy>
  <cp:revision>10</cp:revision>
  <cp:lastPrinted>2019-07-16T20:36:31Z</cp:lastPrinted>
  <dcterms:created xsi:type="dcterms:W3CDTF">2019-07-12T16:12:30Z</dcterms:created>
  <dcterms:modified xsi:type="dcterms:W3CDTF">2019-07-21T20:57:54Z</dcterms:modified>
</cp:coreProperties>
</file>