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notesMasterIdLst>
    <p:notesMasterId r:id="rId8"/>
  </p:notesMasterIdLst>
  <p:sldIdLst>
    <p:sldId id="256" r:id="rId2"/>
    <p:sldId id="258" r:id="rId3"/>
    <p:sldId id="259" r:id="rId4"/>
    <p:sldId id="266" r:id="rId5"/>
    <p:sldId id="267" r:id="rId6"/>
    <p:sldId id="268"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F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72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FFF1F-4A45-F84D-BBC9-DAD0762D03B4}" type="datetimeFigureOut">
              <a:rPr lang="en-US" smtClean="0"/>
              <a:t>11/6/18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F3710-8836-B94A-9749-1B5BCA547433}" type="slidenum">
              <a:rPr lang="en-US" smtClean="0"/>
              <a:t>‹#›</a:t>
            </a:fld>
            <a:endParaRPr lang="en-US" dirty="0"/>
          </a:p>
        </p:txBody>
      </p:sp>
    </p:spTree>
    <p:extLst>
      <p:ext uri="{BB962C8B-B14F-4D97-AF65-F5344CB8AC3E}">
        <p14:creationId xmlns:p14="http://schemas.microsoft.com/office/powerpoint/2010/main" val="763698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extLst>
      <p:ext uri="{BB962C8B-B14F-4D97-AF65-F5344CB8AC3E}">
        <p14:creationId xmlns:p14="http://schemas.microsoft.com/office/powerpoint/2010/main" val="249919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09941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44914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99933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C5B4D-CB9B-F045-9C05-DBC5029B5B78}" type="datetimeFigureOut">
              <a:rPr lang="en-US" smtClean="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31844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C5B4D-CB9B-F045-9C05-DBC5029B5B78}" type="datetimeFigureOut">
              <a:rPr lang="en-US" smtClean="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219346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C5B4D-CB9B-F045-9C05-DBC5029B5B78}" type="datetimeFigureOut">
              <a:rPr lang="en-US" smtClean="0"/>
              <a:t>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01385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C5B4D-CB9B-F045-9C05-DBC5029B5B78}" type="datetimeFigureOut">
              <a:rPr lang="en-US" smtClean="0"/>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81024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C5B4D-CB9B-F045-9C05-DBC5029B5B78}" type="datetimeFigureOut">
              <a:rPr lang="en-US" smtClean="0"/>
              <a:t>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12960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C5B4D-CB9B-F045-9C05-DBC5029B5B78}" type="datetimeFigureOut">
              <a:rPr lang="en-US" smtClean="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109684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C5B4D-CB9B-F045-9C05-DBC5029B5B78}" type="datetimeFigureOut">
              <a:rPr lang="en-US" smtClean="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54BD4-5978-3D46-B129-54E8FABDC523}" type="slidenum">
              <a:rPr lang="en-US" smtClean="0"/>
              <a:t>‹#›</a:t>
            </a:fld>
            <a:endParaRPr lang="en-US" dirty="0"/>
          </a:p>
        </p:txBody>
      </p:sp>
    </p:spTree>
    <p:extLst>
      <p:ext uri="{BB962C8B-B14F-4D97-AF65-F5344CB8AC3E}">
        <p14:creationId xmlns:p14="http://schemas.microsoft.com/office/powerpoint/2010/main" val="3440126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9C5B4D-CB9B-F045-9C05-DBC5029B5B78}" type="datetimeFigureOut">
              <a:rPr lang="en-US" smtClean="0"/>
              <a:t>11/6/18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D154BD4-5978-3D46-B129-54E8FABDC523}" type="slidenum">
              <a:rPr lang="en-US" smtClean="0"/>
              <a:t>‹#›</a:t>
            </a:fld>
            <a:endParaRPr lang="en-US" dirty="0"/>
          </a:p>
        </p:txBody>
      </p:sp>
    </p:spTree>
    <p:extLst>
      <p:ext uri="{BB962C8B-B14F-4D97-AF65-F5344CB8AC3E}">
        <p14:creationId xmlns:p14="http://schemas.microsoft.com/office/powerpoint/2010/main" val="382730195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wels.net/serving-you/christian-life/womens-ministry/womens-ministry-conference/" TargetMode="External"/><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S_SocialGraphics_16x9_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58387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3997392"/>
            <a:ext cx="4788612" cy="1395132"/>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3997392"/>
            <a:ext cx="6350000" cy="1395132"/>
          </a:xfrm>
          <a:prstGeom prst="rect">
            <a:avLst/>
          </a:prstGeom>
        </p:spPr>
      </p:pic>
      <p:grpSp>
        <p:nvGrpSpPr>
          <p:cNvPr id="21" name="Group 20"/>
          <p:cNvGrpSpPr/>
          <p:nvPr/>
        </p:nvGrpSpPr>
        <p:grpSpPr>
          <a:xfrm>
            <a:off x="0" y="1373278"/>
            <a:ext cx="9144000" cy="1220815"/>
            <a:chOff x="0" y="791875"/>
            <a:chExt cx="9144000" cy="1220815"/>
          </a:xfrm>
        </p:grpSpPr>
        <p:pic>
          <p:nvPicPr>
            <p:cNvPr id="4" name="Picture 3" descr="MW-DJ861_womenj_20150416210523_ZH.jpg"/>
            <p:cNvPicPr>
              <a:picLocks noChangeAspect="1"/>
            </p:cNvPicPr>
            <p:nvPr/>
          </p:nvPicPr>
          <p:blipFill rotWithShape="1">
            <a:blip r:embed="rId5">
              <a:extLst>
                <a:ext uri="{28A0092B-C50C-407E-A947-70E740481C1C}">
                  <a14:useLocalDpi xmlns:a14="http://schemas.microsoft.com/office/drawing/2010/main" val="0"/>
                </a:ext>
              </a:extLst>
            </a:blip>
            <a:srcRect r="11305"/>
            <a:stretch/>
          </p:blipFill>
          <p:spPr>
            <a:xfrm>
              <a:off x="1803400" y="791875"/>
              <a:ext cx="1951754" cy="1219200"/>
            </a:xfrm>
            <a:prstGeom prst="rect">
              <a:avLst/>
            </a:prstGeom>
          </p:spPr>
        </p:pic>
        <p:pic>
          <p:nvPicPr>
            <p:cNvPr id="11" name="Picture 10" descr="D985_47_061_12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91875"/>
              <a:ext cx="1828800" cy="1219200"/>
            </a:xfrm>
            <a:prstGeom prst="rect">
              <a:avLst/>
            </a:prstGeom>
          </p:spPr>
        </p:pic>
        <p:pic>
          <p:nvPicPr>
            <p:cNvPr id="12" name="Picture 11" descr="people-in-church.jpg"/>
            <p:cNvPicPr>
              <a:picLocks noChangeAspect="1"/>
            </p:cNvPicPr>
            <p:nvPr/>
          </p:nvPicPr>
          <p:blipFill rotWithShape="1">
            <a:blip r:embed="rId7">
              <a:extLst>
                <a:ext uri="{28A0092B-C50C-407E-A947-70E740481C1C}">
                  <a14:useLocalDpi xmlns:a14="http://schemas.microsoft.com/office/drawing/2010/main" val="0"/>
                </a:ext>
              </a:extLst>
            </a:blip>
            <a:srcRect t="6103"/>
            <a:stretch/>
          </p:blipFill>
          <p:spPr>
            <a:xfrm>
              <a:off x="3755154" y="791875"/>
              <a:ext cx="1767840" cy="1219200"/>
            </a:xfrm>
            <a:prstGeom prst="rect">
              <a:avLst/>
            </a:prstGeom>
          </p:spPr>
        </p:pic>
        <p:pic>
          <p:nvPicPr>
            <p:cNvPr id="15" name="Picture 14"/>
            <p:cNvPicPr>
              <a:picLocks noChangeAspect="1"/>
            </p:cNvPicPr>
            <p:nvPr/>
          </p:nvPicPr>
          <p:blipFill>
            <a:blip r:embed="rId8"/>
            <a:stretch>
              <a:fillRect/>
            </a:stretch>
          </p:blipFill>
          <p:spPr>
            <a:xfrm>
              <a:off x="5522994" y="791876"/>
              <a:ext cx="1830306" cy="1220814"/>
            </a:xfrm>
            <a:prstGeom prst="rect">
              <a:avLst/>
            </a:prstGeom>
          </p:spPr>
        </p:pic>
        <p:pic>
          <p:nvPicPr>
            <p:cNvPr id="17" name="Picture 16"/>
            <p:cNvPicPr>
              <a:picLocks noChangeAspect="1"/>
            </p:cNvPicPr>
            <p:nvPr/>
          </p:nvPicPr>
          <p:blipFill rotWithShape="1">
            <a:blip r:embed="rId9"/>
            <a:srcRect l="24556" t="10864" r="7126" b="25867"/>
            <a:stretch/>
          </p:blipFill>
          <p:spPr>
            <a:xfrm>
              <a:off x="7353300" y="791875"/>
              <a:ext cx="1790700" cy="1220815"/>
            </a:xfrm>
            <a:prstGeom prst="rect">
              <a:avLst/>
            </a:prstGeom>
          </p:spPr>
        </p:pic>
      </p:grpSp>
      <p:sp>
        <p:nvSpPr>
          <p:cNvPr id="19" name="TextBox 18"/>
          <p:cNvSpPr txBox="1"/>
          <p:nvPr/>
        </p:nvSpPr>
        <p:spPr>
          <a:xfrm>
            <a:off x="723900" y="2671065"/>
            <a:ext cx="7696200" cy="1754327"/>
          </a:xfrm>
          <a:prstGeom prst="rect">
            <a:avLst/>
          </a:prstGeom>
          <a:noFill/>
        </p:spPr>
        <p:txBody>
          <a:bodyPr wrap="square" rtlCol="0">
            <a:spAutoFit/>
          </a:bodyPr>
          <a:lstStyle/>
          <a:p>
            <a:r>
              <a:rPr lang="en-US" dirty="0" smtClean="0">
                <a:solidFill>
                  <a:srgbClr val="252F38"/>
                </a:solidFill>
                <a:latin typeface="Gotham Medium"/>
                <a:cs typeface="Gotham Medium"/>
              </a:rPr>
              <a:t>/liv·ing stōh</a:t>
            </a:r>
            <a:r>
              <a:rPr lang="en-US" dirty="0">
                <a:solidFill>
                  <a:srgbClr val="252F38"/>
                </a:solidFill>
                <a:latin typeface="Gotham Medium"/>
                <a:cs typeface="Gotham Medium"/>
              </a:rPr>
              <a:t>n</a:t>
            </a:r>
            <a:r>
              <a:rPr lang="en-US" dirty="0" smtClean="0">
                <a:solidFill>
                  <a:srgbClr val="252F38"/>
                </a:solidFill>
                <a:latin typeface="Gotham Medium"/>
                <a:cs typeface="Gotham Medium"/>
              </a:rPr>
              <a:t> / A Christian woman who uses her God-given gifts </a:t>
            </a:r>
            <a:r>
              <a:rPr lang="en-US" dirty="0" smtClean="0">
                <a:solidFill>
                  <a:srgbClr val="252F38"/>
                </a:solidFill>
                <a:latin typeface="Gotham Medium"/>
                <a:cs typeface="Gotham Medium"/>
              </a:rPr>
              <a:t>			     and talents </a:t>
            </a:r>
            <a:r>
              <a:rPr lang="en-US" dirty="0" smtClean="0">
                <a:solidFill>
                  <a:srgbClr val="252F38"/>
                </a:solidFill>
                <a:latin typeface="Gotham Medium"/>
                <a:cs typeface="Gotham Medium"/>
              </a:rPr>
              <a:t>to build up God’s kingdom and bless </a:t>
            </a:r>
            <a:r>
              <a:rPr lang="en-US" dirty="0" smtClean="0">
                <a:solidFill>
                  <a:srgbClr val="252F38"/>
                </a:solidFill>
                <a:latin typeface="Gotham Medium"/>
                <a:cs typeface="Gotham Medium"/>
              </a:rPr>
              <a:t>			     those around </a:t>
            </a:r>
            <a:r>
              <a:rPr lang="en-US" dirty="0" smtClean="0">
                <a:solidFill>
                  <a:srgbClr val="252F38"/>
                </a:solidFill>
                <a:latin typeface="Gotham Medium"/>
                <a:cs typeface="Gotham Medium"/>
              </a:rPr>
              <a:t>her, wherever that may be.</a:t>
            </a:r>
          </a:p>
          <a:p>
            <a:endParaRPr lang="en-US" dirty="0" smtClean="0">
              <a:solidFill>
                <a:srgbClr val="252F38"/>
              </a:solidFill>
              <a:latin typeface="Gotham Medium"/>
              <a:cs typeface="Gotham Medium"/>
            </a:endParaRPr>
          </a:p>
          <a:p>
            <a:endParaRPr lang="en-US" dirty="0">
              <a:solidFill>
                <a:srgbClr val="252F38"/>
              </a:solidFill>
              <a:latin typeface="Gotham Medium"/>
              <a:cs typeface="Gotham Medium"/>
            </a:endParaRPr>
          </a:p>
          <a:p>
            <a:r>
              <a:rPr lang="en-US" dirty="0" smtClean="0">
                <a:solidFill>
                  <a:srgbClr val="252F38"/>
                </a:solidFill>
                <a:latin typeface="Gotham Medium"/>
                <a:cs typeface="Gotham Medium"/>
              </a:rPr>
              <a:t>      </a:t>
            </a:r>
            <a:endParaRPr lang="en-US" dirty="0">
              <a:solidFill>
                <a:srgbClr val="252F38"/>
              </a:solidFill>
              <a:latin typeface="Gotham Medium"/>
              <a:cs typeface="Gotham Medium"/>
            </a:endParaRPr>
          </a:p>
        </p:txBody>
      </p:sp>
      <p:pic>
        <p:nvPicPr>
          <p:cNvPr id="20" name="Picture 19" descr="LivingStones_Horizontal_Blac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5281" y="-139700"/>
            <a:ext cx="4159251" cy="1663700"/>
          </a:xfrm>
          <a:prstGeom prst="rect">
            <a:avLst/>
          </a:prstGeom>
        </p:spPr>
      </p:pic>
    </p:spTree>
    <p:extLst>
      <p:ext uri="{BB962C8B-B14F-4D97-AF65-F5344CB8AC3E}">
        <p14:creationId xmlns:p14="http://schemas.microsoft.com/office/powerpoint/2010/main" val="38977357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3844992"/>
            <a:ext cx="4788612" cy="1395132"/>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3844992"/>
            <a:ext cx="6350000" cy="1395132"/>
          </a:xfrm>
          <a:prstGeom prst="rect">
            <a:avLst/>
          </a:prstGeom>
        </p:spPr>
      </p:pic>
      <p:sp>
        <p:nvSpPr>
          <p:cNvPr id="3" name="TextBox 2"/>
          <p:cNvSpPr txBox="1"/>
          <p:nvPr/>
        </p:nvSpPr>
        <p:spPr>
          <a:xfrm>
            <a:off x="850900" y="4558724"/>
            <a:ext cx="7442200" cy="553998"/>
          </a:xfrm>
          <a:prstGeom prst="rect">
            <a:avLst/>
          </a:prstGeom>
          <a:noFill/>
        </p:spPr>
        <p:txBody>
          <a:bodyPr wrap="square" rtlCol="0">
            <a:spAutoFit/>
          </a:bodyPr>
          <a:lstStyle/>
          <a:p>
            <a:pPr algn="ctr"/>
            <a:r>
              <a:rPr lang="en-US" sz="3000" dirty="0" smtClean="0">
                <a:solidFill>
                  <a:schemeClr val="bg1"/>
                </a:solidFill>
                <a:latin typeface="Gotham Medium"/>
                <a:cs typeface="Gotham Medium"/>
              </a:rPr>
              <a:t>WHAT ARE WE TALKING ABOUT?</a:t>
            </a:r>
            <a:endParaRPr lang="en-US" sz="3000" dirty="0">
              <a:solidFill>
                <a:schemeClr val="bg1"/>
              </a:solidFill>
              <a:latin typeface="Gotham Medium"/>
              <a:cs typeface="Gotham Medium"/>
            </a:endParaRPr>
          </a:p>
        </p:txBody>
      </p:sp>
      <p:sp>
        <p:nvSpPr>
          <p:cNvPr id="6" name="TextBox 5"/>
          <p:cNvSpPr txBox="1"/>
          <p:nvPr/>
        </p:nvSpPr>
        <p:spPr>
          <a:xfrm>
            <a:off x="215900" y="1152054"/>
            <a:ext cx="8724900" cy="3293209"/>
          </a:xfrm>
          <a:prstGeom prst="rect">
            <a:avLst/>
          </a:prstGeom>
          <a:noFill/>
        </p:spPr>
        <p:txBody>
          <a:bodyPr wrap="square" rtlCol="0">
            <a:spAutoFit/>
          </a:bodyPr>
          <a:lstStyle/>
          <a:p>
            <a:r>
              <a:rPr lang="en-US" sz="1600" dirty="0" smtClean="0">
                <a:latin typeface="Gotham Light"/>
                <a:cs typeface="Gotham Light"/>
              </a:rPr>
              <a:t>This year's conference will highlight God’s design and purpose for the Christian woman in our society today. From openly speaking about Jesus at work or on the college campus, to reaching out in love to another generation, to working with others in God’s kingdom, each woman is uniquely and purposefully in that place by God’s design. </a:t>
            </a:r>
          </a:p>
          <a:p>
            <a:endParaRPr lang="en-US" sz="800" dirty="0" smtClean="0">
              <a:latin typeface="Gotham Light"/>
              <a:cs typeface="Gotham Light"/>
            </a:endParaRPr>
          </a:p>
          <a:p>
            <a:r>
              <a:rPr lang="en-US" sz="1600" dirty="0" smtClean="0">
                <a:latin typeface="Gotham Light"/>
                <a:cs typeface="Gotham Light"/>
              </a:rPr>
              <a:t>Even when it’s difficult. Even when it’s lonely. Even when it doesn’t make sense. </a:t>
            </a:r>
          </a:p>
          <a:p>
            <a:endParaRPr lang="en-US" sz="800" dirty="0" smtClean="0">
              <a:latin typeface="Gotham Light"/>
              <a:cs typeface="Gotham Light"/>
            </a:endParaRPr>
          </a:p>
          <a:p>
            <a:r>
              <a:rPr lang="en-US" sz="1600" dirty="0" smtClean="0">
                <a:latin typeface="Gotham Light"/>
                <a:cs typeface="Gotham Light"/>
              </a:rPr>
              <a:t>With God’s Word, this conference will nurture, encourage and equip you to see how God intends for you to thrive in the unique situation He has placed you in. Speakers include: Pastor Mike Novotny, Naomi Schmidt, Lori Lorig, Mike Westendorf, Jenna Keller, and many more. As Living Stones, learn how you are Positioned to Thrive!</a:t>
            </a:r>
          </a:p>
          <a:p>
            <a:endParaRPr lang="en-US" sz="1600" dirty="0" smtClean="0">
              <a:latin typeface="Gotham Light"/>
              <a:cs typeface="Gotham Light"/>
            </a:endParaRPr>
          </a:p>
          <a:p>
            <a:endParaRPr lang="en-US" sz="1600" dirty="0">
              <a:latin typeface="Gotham Light"/>
              <a:cs typeface="Gotham Light"/>
            </a:endParaRPr>
          </a:p>
        </p:txBody>
      </p:sp>
      <p:pic>
        <p:nvPicPr>
          <p:cNvPr id="8" name="Picture 7" descr="LivingStones_Horizontal_Bla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281" y="-139700"/>
            <a:ext cx="4159251" cy="1663700"/>
          </a:xfrm>
          <a:prstGeom prst="rect">
            <a:avLst/>
          </a:prstGeom>
        </p:spPr>
      </p:pic>
    </p:spTree>
    <p:extLst>
      <p:ext uri="{BB962C8B-B14F-4D97-AF65-F5344CB8AC3E}">
        <p14:creationId xmlns:p14="http://schemas.microsoft.com/office/powerpoint/2010/main" val="3096067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3844992"/>
            <a:ext cx="4788612" cy="1395132"/>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3844992"/>
            <a:ext cx="6350000" cy="1395132"/>
          </a:xfrm>
          <a:prstGeom prst="rect">
            <a:avLst/>
          </a:prstGeom>
        </p:spPr>
      </p:pic>
      <p:sp>
        <p:nvSpPr>
          <p:cNvPr id="3" name="TextBox 2"/>
          <p:cNvSpPr txBox="1"/>
          <p:nvPr/>
        </p:nvSpPr>
        <p:spPr>
          <a:xfrm>
            <a:off x="1562100" y="4558724"/>
            <a:ext cx="6019800" cy="584776"/>
          </a:xfrm>
          <a:prstGeom prst="rect">
            <a:avLst/>
          </a:prstGeom>
          <a:noFill/>
        </p:spPr>
        <p:txBody>
          <a:bodyPr wrap="square" rtlCol="0">
            <a:spAutoFit/>
          </a:bodyPr>
          <a:lstStyle/>
          <a:p>
            <a:pPr algn="ctr"/>
            <a:r>
              <a:rPr lang="en-US" sz="3200" dirty="0" smtClean="0">
                <a:solidFill>
                  <a:schemeClr val="bg1"/>
                </a:solidFill>
                <a:latin typeface="Gotham Medium"/>
                <a:cs typeface="Gotham Medium"/>
              </a:rPr>
              <a:t>WHAT CAN YOU EXPECT?</a:t>
            </a:r>
            <a:endParaRPr lang="en-US" sz="3200" dirty="0">
              <a:solidFill>
                <a:schemeClr val="bg1"/>
              </a:solidFill>
              <a:latin typeface="Gotham Medium"/>
              <a:cs typeface="Gotham Medium"/>
            </a:endParaRPr>
          </a:p>
        </p:txBody>
      </p:sp>
      <p:sp>
        <p:nvSpPr>
          <p:cNvPr id="6" name="TextBox 5"/>
          <p:cNvSpPr txBox="1"/>
          <p:nvPr/>
        </p:nvSpPr>
        <p:spPr>
          <a:xfrm>
            <a:off x="736600" y="1194639"/>
            <a:ext cx="7924800" cy="3231654"/>
          </a:xfrm>
          <a:prstGeom prst="rect">
            <a:avLst/>
          </a:prstGeom>
          <a:noFill/>
        </p:spPr>
        <p:txBody>
          <a:bodyPr wrap="square" rtlCol="0">
            <a:spAutoFit/>
          </a:bodyPr>
          <a:lstStyle/>
          <a:p>
            <a:pPr>
              <a:spcBef>
                <a:spcPts val="1200"/>
              </a:spcBef>
              <a:tabLst>
                <a:tab pos="461963" algn="l"/>
                <a:tab pos="509588" algn="l"/>
              </a:tabLst>
            </a:pPr>
            <a:r>
              <a:rPr lang="en-US" sz="1600" b="1" dirty="0">
                <a:latin typeface="Gotham Medium"/>
                <a:ea typeface="ＭＳ Ｐゴシック" charset="0"/>
                <a:cs typeface="Gotham Medium"/>
              </a:rPr>
              <a:t>Biblical presentations</a:t>
            </a:r>
            <a:r>
              <a:rPr lang="en-US" sz="1600" b="1" dirty="0">
                <a:latin typeface="Gotham Light"/>
                <a:ea typeface="ＭＳ Ｐゴシック" charset="0"/>
                <a:cs typeface="Gotham Light"/>
              </a:rPr>
              <a:t> </a:t>
            </a:r>
            <a:r>
              <a:rPr lang="en-US" sz="1600" dirty="0">
                <a:latin typeface="Gotham Light"/>
                <a:ea typeface="ＭＳ Ｐゴシック" charset="0"/>
                <a:cs typeface="Gotham Light"/>
              </a:rPr>
              <a:t>on living as a Christian woman in 2018</a:t>
            </a:r>
          </a:p>
          <a:p>
            <a:pPr>
              <a:spcBef>
                <a:spcPts val="1200"/>
              </a:spcBef>
              <a:tabLst>
                <a:tab pos="461963" algn="l"/>
                <a:tab pos="509588" algn="l"/>
              </a:tabLst>
            </a:pPr>
            <a:r>
              <a:rPr lang="en-US" sz="1600" dirty="0">
                <a:latin typeface="Gotham Medium"/>
                <a:ea typeface="ＭＳ Ｐゴシック" charset="0"/>
                <a:cs typeface="Gotham Medium"/>
              </a:rPr>
              <a:t>Practical application </a:t>
            </a:r>
            <a:r>
              <a:rPr lang="en-US" sz="1600" dirty="0">
                <a:latin typeface="Gotham Light"/>
                <a:ea typeface="ＭＳ Ｐゴシック" charset="0"/>
                <a:cs typeface="Gotham Light"/>
              </a:rPr>
              <a:t>to everyday life situations at home or work</a:t>
            </a:r>
          </a:p>
          <a:p>
            <a:pPr>
              <a:spcBef>
                <a:spcPts val="1200"/>
              </a:spcBef>
              <a:tabLst>
                <a:tab pos="461963" algn="l"/>
                <a:tab pos="509588" algn="l"/>
              </a:tabLst>
            </a:pPr>
            <a:r>
              <a:rPr lang="en-US" sz="1600" dirty="0">
                <a:latin typeface="Gotham Medium"/>
                <a:ea typeface="ＭＳ Ｐゴシック" charset="0"/>
                <a:cs typeface="Gotham Medium"/>
              </a:rPr>
              <a:t>Focused discussions </a:t>
            </a:r>
            <a:r>
              <a:rPr lang="en-US" sz="1600" dirty="0">
                <a:latin typeface="Gotham Light"/>
                <a:ea typeface="ＭＳ Ｐゴシック" charset="0"/>
                <a:cs typeface="Gotham Light"/>
              </a:rPr>
              <a:t>on relevant issues facing women today</a:t>
            </a:r>
          </a:p>
          <a:p>
            <a:pPr>
              <a:spcBef>
                <a:spcPts val="1200"/>
              </a:spcBef>
              <a:tabLst>
                <a:tab pos="461963" algn="l"/>
                <a:tab pos="509588" algn="l"/>
              </a:tabLst>
            </a:pPr>
            <a:r>
              <a:rPr lang="en-US" sz="1600" b="1" dirty="0">
                <a:latin typeface="Gotham Medium"/>
                <a:ea typeface="ＭＳ Ｐゴシック" charset="0"/>
                <a:cs typeface="Gotham Medium"/>
              </a:rPr>
              <a:t>Proven methods </a:t>
            </a:r>
            <a:r>
              <a:rPr lang="en-US" sz="1600" dirty="0">
                <a:latin typeface="Gotham Light"/>
                <a:ea typeface="ＭＳ Ｐゴシック" charset="0"/>
                <a:cs typeface="Gotham Light"/>
              </a:rPr>
              <a:t>for effective Christian engagement with others around </a:t>
            </a:r>
            <a:r>
              <a:rPr lang="en-US" sz="1600" dirty="0" smtClean="0">
                <a:latin typeface="Gotham Light"/>
                <a:ea typeface="ＭＳ Ｐゴシック" charset="0"/>
                <a:cs typeface="Gotham Light"/>
              </a:rPr>
              <a:t>you</a:t>
            </a:r>
            <a:endParaRPr lang="en-US" sz="1600" dirty="0">
              <a:latin typeface="Gotham Light"/>
              <a:ea typeface="ＭＳ Ｐゴシック" charset="0"/>
              <a:cs typeface="Gotham Light"/>
            </a:endParaRPr>
          </a:p>
          <a:p>
            <a:pPr>
              <a:spcBef>
                <a:spcPts val="1200"/>
              </a:spcBef>
              <a:tabLst>
                <a:tab pos="461963" algn="l"/>
                <a:tab pos="509588" algn="l"/>
              </a:tabLst>
            </a:pPr>
            <a:r>
              <a:rPr lang="en-US" sz="1600" dirty="0">
                <a:latin typeface="Gotham Medium"/>
                <a:ea typeface="ＭＳ Ｐゴシック" charset="0"/>
                <a:cs typeface="Gotham Medium"/>
              </a:rPr>
              <a:t>Networking</a:t>
            </a:r>
            <a:r>
              <a:rPr lang="en-US" sz="1600" dirty="0">
                <a:latin typeface="Gotham Light"/>
                <a:ea typeface="ＭＳ Ｐゴシック" charset="0"/>
                <a:cs typeface="Gotham Light"/>
              </a:rPr>
              <a:t> of ideas and resources with other women in ministry</a:t>
            </a:r>
          </a:p>
          <a:p>
            <a:pPr>
              <a:spcBef>
                <a:spcPts val="1200"/>
              </a:spcBef>
              <a:tabLst>
                <a:tab pos="461963" algn="l"/>
                <a:tab pos="509588" algn="l"/>
              </a:tabLst>
            </a:pPr>
            <a:r>
              <a:rPr lang="en-US" sz="1600" dirty="0">
                <a:latin typeface="Gotham Medium"/>
                <a:ea typeface="ＭＳ Ｐゴシック" charset="0"/>
                <a:cs typeface="Gotham Medium"/>
              </a:rPr>
              <a:t>Useful information </a:t>
            </a:r>
            <a:r>
              <a:rPr lang="en-US" sz="1600" dirty="0">
                <a:latin typeface="Gotham Light"/>
                <a:ea typeface="ＭＳ Ｐゴシック" charset="0"/>
                <a:cs typeface="Gotham Light"/>
              </a:rPr>
              <a:t>on opportunities for local and synodical service </a:t>
            </a:r>
          </a:p>
          <a:p>
            <a:pPr>
              <a:spcBef>
                <a:spcPts val="1200"/>
              </a:spcBef>
              <a:tabLst>
                <a:tab pos="461963" algn="l"/>
                <a:tab pos="509588" algn="l"/>
              </a:tabLst>
            </a:pPr>
            <a:r>
              <a:rPr lang="en-US" sz="1600" dirty="0">
                <a:latin typeface="Gotham Medium"/>
                <a:ea typeface="ＭＳ Ｐゴシック" charset="0"/>
                <a:cs typeface="Gotham Medium"/>
              </a:rPr>
              <a:t>Personal coaching </a:t>
            </a:r>
            <a:r>
              <a:rPr lang="en-US" sz="1600" dirty="0">
                <a:latin typeface="Gotham Light"/>
                <a:ea typeface="ＭＳ Ｐゴシック" charset="0"/>
                <a:cs typeface="Gotham Light"/>
              </a:rPr>
              <a:t>on ministry efforts that serve other women</a:t>
            </a:r>
          </a:p>
          <a:p>
            <a:endParaRPr lang="en-US" sz="1600" dirty="0" smtClean="0">
              <a:latin typeface="Gotham Light"/>
              <a:cs typeface="Gotham Light"/>
            </a:endParaRPr>
          </a:p>
          <a:p>
            <a:endParaRPr lang="en-US" sz="1600" dirty="0">
              <a:latin typeface="Gotham Light"/>
              <a:cs typeface="Gotham Light"/>
            </a:endParaRPr>
          </a:p>
        </p:txBody>
      </p:sp>
      <p:pic>
        <p:nvPicPr>
          <p:cNvPr id="8" name="Picture 7" descr="LivingStones_Horizontal_Bla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281" y="-139700"/>
            <a:ext cx="4159251" cy="1663700"/>
          </a:xfrm>
          <a:prstGeom prst="rect">
            <a:avLst/>
          </a:prstGeom>
        </p:spPr>
      </p:pic>
    </p:spTree>
    <p:extLst>
      <p:ext uri="{BB962C8B-B14F-4D97-AF65-F5344CB8AC3E}">
        <p14:creationId xmlns:p14="http://schemas.microsoft.com/office/powerpoint/2010/main" val="1020432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background for slides 2.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LivingStones_Texture_wBackground_Right.png"/>
          <p:cNvPicPr>
            <a:picLocks noChangeAspect="1"/>
          </p:cNvPicPr>
          <p:nvPr/>
        </p:nvPicPr>
        <p:blipFill rotWithShape="1">
          <a:blip r:embed="rId3">
            <a:extLst>
              <a:ext uri="{28A0092B-C50C-407E-A947-70E740481C1C}">
                <a14:useLocalDpi xmlns:a14="http://schemas.microsoft.com/office/drawing/2010/main" val="0"/>
              </a:ext>
            </a:extLst>
          </a:blip>
          <a:srcRect t="4" r="24589" b="72875"/>
          <a:stretch/>
        </p:blipFill>
        <p:spPr>
          <a:xfrm>
            <a:off x="5624930" y="3844992"/>
            <a:ext cx="4788612" cy="1395132"/>
          </a:xfrm>
          <a:prstGeom prst="rect">
            <a:avLst/>
          </a:prstGeom>
        </p:spPr>
      </p:pic>
      <p:pic>
        <p:nvPicPr>
          <p:cNvPr id="7" name="Picture 6" descr="LivingStones_Texture_wBackground_Left.png"/>
          <p:cNvPicPr>
            <a:picLocks noChangeAspect="1"/>
          </p:cNvPicPr>
          <p:nvPr/>
        </p:nvPicPr>
        <p:blipFill rotWithShape="1">
          <a:blip r:embed="rId4">
            <a:extLst>
              <a:ext uri="{28A0092B-C50C-407E-A947-70E740481C1C}">
                <a14:useLocalDpi xmlns:a14="http://schemas.microsoft.com/office/drawing/2010/main" val="0"/>
              </a:ext>
            </a:extLst>
          </a:blip>
          <a:srcRect b="72876"/>
          <a:stretch/>
        </p:blipFill>
        <p:spPr>
          <a:xfrm>
            <a:off x="0" y="3844992"/>
            <a:ext cx="6350000" cy="1395132"/>
          </a:xfrm>
          <a:prstGeom prst="rect">
            <a:avLst/>
          </a:prstGeom>
        </p:spPr>
      </p:pic>
      <p:sp>
        <p:nvSpPr>
          <p:cNvPr id="3" name="TextBox 2"/>
          <p:cNvSpPr txBox="1"/>
          <p:nvPr/>
        </p:nvSpPr>
        <p:spPr>
          <a:xfrm>
            <a:off x="2654300" y="4558724"/>
            <a:ext cx="3835400" cy="584776"/>
          </a:xfrm>
          <a:prstGeom prst="rect">
            <a:avLst/>
          </a:prstGeom>
          <a:noFill/>
        </p:spPr>
        <p:txBody>
          <a:bodyPr wrap="square" rtlCol="0">
            <a:spAutoFit/>
          </a:bodyPr>
          <a:lstStyle/>
          <a:p>
            <a:pPr algn="ctr"/>
            <a:r>
              <a:rPr lang="en-US" sz="3200" dirty="0" smtClean="0">
                <a:solidFill>
                  <a:schemeClr val="bg1"/>
                </a:solidFill>
                <a:latin typeface="Gotham Medium"/>
                <a:cs typeface="Gotham Medium"/>
              </a:rPr>
              <a:t>SAVE THE DATE!</a:t>
            </a:r>
            <a:endParaRPr lang="en-US" sz="3200" dirty="0">
              <a:solidFill>
                <a:schemeClr val="bg1"/>
              </a:solidFill>
              <a:latin typeface="Gotham Medium"/>
              <a:cs typeface="Gotham Medium"/>
            </a:endParaRPr>
          </a:p>
        </p:txBody>
      </p:sp>
      <p:sp>
        <p:nvSpPr>
          <p:cNvPr id="6" name="TextBox 5"/>
          <p:cNvSpPr txBox="1"/>
          <p:nvPr/>
        </p:nvSpPr>
        <p:spPr>
          <a:xfrm>
            <a:off x="889000" y="978739"/>
            <a:ext cx="7378700" cy="3085460"/>
          </a:xfrm>
          <a:prstGeom prst="rect">
            <a:avLst/>
          </a:prstGeom>
          <a:noFill/>
        </p:spPr>
        <p:txBody>
          <a:bodyPr wrap="square" rtlCol="0">
            <a:spAutoFit/>
          </a:bodyPr>
          <a:lstStyle/>
          <a:p>
            <a:pPr algn="ctr">
              <a:buFontTx/>
              <a:buNone/>
            </a:pPr>
            <a:endParaRPr lang="en-US" b="1" dirty="0" smtClean="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July </a:t>
            </a:r>
            <a:r>
              <a:rPr lang="en-US" b="1" dirty="0" smtClean="0">
                <a:latin typeface="Gotham Medium"/>
                <a:ea typeface="ＭＳ Ｐゴシック" charset="0"/>
                <a:cs typeface="Gotham Medium"/>
              </a:rPr>
              <a:t>18-20, 2019</a:t>
            </a:r>
          </a:p>
          <a:p>
            <a:pPr algn="ctr">
              <a:buFontTx/>
              <a:buNone/>
            </a:pPr>
            <a:endParaRPr lang="en-US" sz="1050" b="1" dirty="0" smtClean="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Luther Preparatory School</a:t>
            </a:r>
          </a:p>
          <a:p>
            <a:pPr algn="ctr">
              <a:buFontTx/>
              <a:buNone/>
            </a:pPr>
            <a:r>
              <a:rPr lang="en-US" b="1" dirty="0" smtClean="0">
                <a:latin typeface="Gotham Medium"/>
                <a:ea typeface="ＭＳ Ｐゴシック" charset="0"/>
                <a:cs typeface="Gotham Medium"/>
              </a:rPr>
              <a:t>Watertown, WI</a:t>
            </a:r>
          </a:p>
          <a:p>
            <a:pPr algn="ctr">
              <a:buFontTx/>
              <a:buNone/>
            </a:pPr>
            <a:endParaRPr lang="en-US" sz="1400" b="1" dirty="0" smtClean="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Online Registration Opens February 2019</a:t>
            </a:r>
          </a:p>
          <a:p>
            <a:pPr algn="ctr">
              <a:buFontTx/>
              <a:buNone/>
            </a:pPr>
            <a:endParaRPr lang="en-US" sz="1200" b="1" dirty="0" smtClean="0">
              <a:latin typeface="Gotham Medium"/>
              <a:ea typeface="ＭＳ Ｐゴシック" charset="0"/>
              <a:cs typeface="Gotham Medium"/>
              <a:hlinkClick r:id="rId5"/>
            </a:endParaRPr>
          </a:p>
          <a:p>
            <a:pPr algn="ctr">
              <a:buFontTx/>
              <a:buNone/>
            </a:pPr>
            <a:r>
              <a:rPr lang="en-US" b="1" dirty="0" smtClean="0">
                <a:latin typeface="Gotham Medium"/>
                <a:ea typeface="ＭＳ Ｐゴシック" charset="0"/>
                <a:cs typeface="Gotham Medium"/>
              </a:rPr>
              <a:t>wels.net/wmconference</a:t>
            </a:r>
          </a:p>
          <a:p>
            <a:pPr algn="ctr">
              <a:buFontTx/>
              <a:buNone/>
            </a:pPr>
            <a:endParaRPr lang="en-US" sz="1200" b="1" dirty="0">
              <a:latin typeface="Gotham Medium"/>
              <a:ea typeface="ＭＳ Ｐゴシック" charset="0"/>
              <a:cs typeface="Gotham Medium"/>
            </a:endParaRPr>
          </a:p>
          <a:p>
            <a:pPr algn="ctr">
              <a:buFontTx/>
              <a:buNone/>
            </a:pPr>
            <a:r>
              <a:rPr lang="en-US" b="1" dirty="0" smtClean="0">
                <a:latin typeface="Gotham Medium"/>
                <a:ea typeface="ＭＳ Ｐゴシック" charset="0"/>
                <a:cs typeface="Gotham Medium"/>
              </a:rPr>
              <a:t>facebook@WELSWomensMinistry</a:t>
            </a:r>
            <a:endParaRPr lang="en-US" b="1" dirty="0" smtClean="0">
              <a:latin typeface="Gotham Medium"/>
              <a:cs typeface="Gotham Medium"/>
            </a:endParaRPr>
          </a:p>
          <a:p>
            <a:endParaRPr lang="en-US" sz="1600" dirty="0">
              <a:latin typeface="Gotham Light"/>
              <a:cs typeface="Gotham Light"/>
            </a:endParaRPr>
          </a:p>
        </p:txBody>
      </p:sp>
      <p:pic>
        <p:nvPicPr>
          <p:cNvPr id="9" name="Picture 8" descr="LivingStones_Horizontal_Bla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5281" y="-139700"/>
            <a:ext cx="4159251" cy="1663700"/>
          </a:xfrm>
          <a:prstGeom prst="rect">
            <a:avLst/>
          </a:prstGeom>
        </p:spPr>
      </p:pic>
    </p:spTree>
    <p:extLst>
      <p:ext uri="{BB962C8B-B14F-4D97-AF65-F5344CB8AC3E}">
        <p14:creationId xmlns:p14="http://schemas.microsoft.com/office/powerpoint/2010/main" val="2762355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S_SocialGraphics_16x9_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78482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1828</TotalTime>
  <Words>263</Words>
  <Application>Microsoft Macintosh PowerPoint</Application>
  <PresentationFormat>On-screen Show (16:9)</PresentationFormat>
  <Paragraphs>30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Schulz</dc:creator>
  <cp:lastModifiedBy>Dawn Schulz</cp:lastModifiedBy>
  <cp:revision>23</cp:revision>
  <dcterms:created xsi:type="dcterms:W3CDTF">2018-10-25T13:02:29Z</dcterms:created>
  <dcterms:modified xsi:type="dcterms:W3CDTF">2018-11-06T14:21:49Z</dcterms:modified>
</cp:coreProperties>
</file>