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3" r:id="rId2"/>
  </p:sldMasterIdLst>
  <p:notesMasterIdLst>
    <p:notesMasterId r:id="rId9"/>
  </p:notesMasterIdLst>
  <p:sldIdLst>
    <p:sldId id="256" r:id="rId3"/>
    <p:sldId id="259" r:id="rId4"/>
    <p:sldId id="261" r:id="rId5"/>
    <p:sldId id="258" r:id="rId6"/>
    <p:sldId id="262" r:id="rId7"/>
    <p:sldId id="260"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uOEbsu7xgN8y/Dvb3fxldz4zx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2D8A6-2E03-4F6A-9152-2D3152946392}" v="1" dt="2022-07-05T23:37:28.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59" d="100"/>
          <a:sy n="59" d="100"/>
        </p:scale>
        <p:origin x="940" y="48"/>
      </p:cViewPr>
      <p:guideLst/>
    </p:cSldViewPr>
  </p:slideViewPr>
  <p:notesTextViewPr>
    <p:cViewPr>
      <p:scale>
        <a:sx n="1" d="1"/>
        <a:sy n="1" d="1"/>
      </p:scale>
      <p:origin x="0" y="0"/>
    </p:cViewPr>
  </p:notesTextViewPr>
  <p:notesViewPr>
    <p:cSldViewPr snapToGrid="0">
      <p:cViewPr>
        <p:scale>
          <a:sx n="80" d="100"/>
          <a:sy n="80" d="100"/>
        </p:scale>
        <p:origin x="2064" y="-15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Hoehl" userId="10c74f1646ed0d27" providerId="LiveId" clId="{3D02D8A6-2E03-4F6A-9152-2D3152946392}"/>
    <pc:docChg chg="custSel modSld">
      <pc:chgData name="Stacy Hoehl" userId="10c74f1646ed0d27" providerId="LiveId" clId="{3D02D8A6-2E03-4F6A-9152-2D3152946392}" dt="2022-07-20T16:56:20.994" v="6198" actId="1036"/>
      <pc:docMkLst>
        <pc:docMk/>
      </pc:docMkLst>
      <pc:sldChg chg="modNotes">
        <pc:chgData name="Stacy Hoehl" userId="10c74f1646ed0d27" providerId="LiveId" clId="{3D02D8A6-2E03-4F6A-9152-2D3152946392}" dt="2022-07-20T16:54:53.838" v="6124" actId="255"/>
        <pc:sldMkLst>
          <pc:docMk/>
          <pc:sldMk cId="0" sldId="256"/>
        </pc:sldMkLst>
      </pc:sldChg>
      <pc:sldChg chg="modNotes">
        <pc:chgData name="Stacy Hoehl" userId="10c74f1646ed0d27" providerId="LiveId" clId="{3D02D8A6-2E03-4F6A-9152-2D3152946392}" dt="2022-07-20T16:42:27.382" v="4607" actId="20577"/>
        <pc:sldMkLst>
          <pc:docMk/>
          <pc:sldMk cId="0" sldId="258"/>
        </pc:sldMkLst>
      </pc:sldChg>
      <pc:sldChg chg="modNotes">
        <pc:chgData name="Stacy Hoehl" userId="10c74f1646ed0d27" providerId="LiveId" clId="{3D02D8A6-2E03-4F6A-9152-2D3152946392}" dt="2022-07-20T15:37:14.509" v="1460" actId="20577"/>
        <pc:sldMkLst>
          <pc:docMk/>
          <pc:sldMk cId="2170140912" sldId="259"/>
        </pc:sldMkLst>
      </pc:sldChg>
      <pc:sldChg chg="modAnim modNotes modNotesTx">
        <pc:chgData name="Stacy Hoehl" userId="10c74f1646ed0d27" providerId="LiveId" clId="{3D02D8A6-2E03-4F6A-9152-2D3152946392}" dt="2022-07-20T16:56:20.994" v="6198" actId="1036"/>
        <pc:sldMkLst>
          <pc:docMk/>
          <pc:sldMk cId="550620789" sldId="260"/>
        </pc:sldMkLst>
      </pc:sldChg>
      <pc:sldChg chg="modNotes">
        <pc:chgData name="Stacy Hoehl" userId="10c74f1646ed0d27" providerId="LiveId" clId="{3D02D8A6-2E03-4F6A-9152-2D3152946392}" dt="2022-07-20T16:25:52.391" v="3197" actId="20577"/>
        <pc:sldMkLst>
          <pc:docMk/>
          <pc:sldMk cId="2363710410" sldId="261"/>
        </pc:sldMkLst>
      </pc:sldChg>
      <pc:sldChg chg="modNotes">
        <pc:chgData name="Stacy Hoehl" userId="10c74f1646ed0d27" providerId="LiveId" clId="{3D02D8A6-2E03-4F6A-9152-2D3152946392}" dt="2022-07-20T16:43:02.988" v="4609"/>
        <pc:sldMkLst>
          <pc:docMk/>
          <pc:sldMk cId="2353860164"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Garamond" panose="02020404030301010803" pitchFamily="18" charset="0"/>
              </a:rPr>
              <a:t>Good afternoon!</a:t>
            </a:r>
          </a:p>
          <a:p>
            <a:pPr marL="0" lvl="0" indent="0" algn="l" rtl="0">
              <a:spcBef>
                <a:spcPts val="0"/>
              </a:spcBef>
              <a:spcAft>
                <a:spcPts val="0"/>
              </a:spcAft>
              <a:buNone/>
            </a:pPr>
            <a:endParaRPr lang="en-US" sz="1200" dirty="0">
              <a:latin typeface="Garamond" panose="02020404030301010803" pitchFamily="18" charset="0"/>
            </a:endParaRPr>
          </a:p>
          <a:p>
            <a:pPr marL="0" lvl="0" indent="0" algn="l" rtl="0">
              <a:spcBef>
                <a:spcPts val="0"/>
              </a:spcBef>
              <a:spcAft>
                <a:spcPts val="0"/>
              </a:spcAft>
              <a:buNone/>
            </a:pPr>
            <a:r>
              <a:rPr lang="en-US" sz="1200" dirty="0">
                <a:latin typeface="Garamond" panose="02020404030301010803" pitchFamily="18" charset="0"/>
              </a:rPr>
              <a:t>My name is Stacy Jensen and I’m so excited to have this time together this afternoon to talk about women’s ministry, to talk about how God unites our hearts in Christian fellowship, and how he further blesses us with the gift of music – the gift of being one in song.</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Georgia" panose="02040502050405020303" pitchFamily="18" charset="0"/>
              </a:rPr>
              <a:t>During our time together today, we’re going to walk through the following topics as we try to build connection, generate some new ideas, and consider how church music (and hymns in particular) can be such a uniting feature of our worship and praise.</a:t>
            </a:r>
          </a:p>
          <a:p>
            <a:pPr marL="0" lvl="0" indent="0" algn="l" rtl="0">
              <a:spcBef>
                <a:spcPts val="0"/>
              </a:spcBef>
              <a:spcAft>
                <a:spcPts val="0"/>
              </a:spcAft>
              <a:buNone/>
            </a:pPr>
            <a:endParaRPr lang="en-US" sz="1200" dirty="0">
              <a:latin typeface="Georgia" panose="02040502050405020303" pitchFamily="18" charset="0"/>
            </a:endParaRPr>
          </a:p>
          <a:p>
            <a:pPr marL="0" lvl="0" indent="0" algn="l" rtl="0">
              <a:spcBef>
                <a:spcPts val="0"/>
              </a:spcBef>
              <a:spcAft>
                <a:spcPts val="0"/>
              </a:spcAft>
              <a:buNone/>
            </a:pPr>
            <a:r>
              <a:rPr lang="en-US" sz="1200" dirty="0">
                <a:latin typeface="Georgia" panose="02040502050405020303" pitchFamily="18" charset="0"/>
              </a:rPr>
              <a:t>First, I’ll be sharing a bit about my experiences with church music, particularly over the past five years at Trinity in Waukesha.</a:t>
            </a:r>
          </a:p>
          <a:p>
            <a:pPr marL="0" lvl="0" indent="0" algn="l" rtl="0">
              <a:spcBef>
                <a:spcPts val="0"/>
              </a:spcBef>
              <a:spcAft>
                <a:spcPts val="0"/>
              </a:spcAft>
              <a:buNone/>
            </a:pPr>
            <a:endParaRPr lang="en-US" sz="1200" dirty="0">
              <a:latin typeface="Georgia" panose="02040502050405020303" pitchFamily="18" charset="0"/>
            </a:endParaRPr>
          </a:p>
          <a:p>
            <a:pPr marL="0" lvl="0" indent="0" algn="l" rtl="0">
              <a:spcBef>
                <a:spcPts val="0"/>
              </a:spcBef>
              <a:spcAft>
                <a:spcPts val="0"/>
              </a:spcAft>
              <a:buNone/>
            </a:pPr>
            <a:r>
              <a:rPr lang="en-US" sz="1200" dirty="0">
                <a:latin typeface="Georgia" panose="02040502050405020303" pitchFamily="18" charset="0"/>
              </a:rPr>
              <a:t>Then, I’ll take you on a walk through some of my favorite findings about the use of hymns in the Lutheran church and why I feel they’re such a special treasure.</a:t>
            </a:r>
          </a:p>
          <a:p>
            <a:pPr marL="0" lvl="0" indent="0" algn="l" rtl="0">
              <a:spcBef>
                <a:spcPts val="0"/>
              </a:spcBef>
              <a:spcAft>
                <a:spcPts val="0"/>
              </a:spcAft>
              <a:buNone/>
            </a:pPr>
            <a:endParaRPr lang="en-US" sz="1200" dirty="0">
              <a:latin typeface="Georgia" panose="02040502050405020303" pitchFamily="18" charset="0"/>
            </a:endParaRPr>
          </a:p>
          <a:p>
            <a:pPr marL="0" lvl="0" indent="0" algn="l" rtl="0">
              <a:spcBef>
                <a:spcPts val="0"/>
              </a:spcBef>
              <a:spcAft>
                <a:spcPts val="0"/>
              </a:spcAft>
              <a:buNone/>
            </a:pPr>
            <a:r>
              <a:rPr lang="en-US" sz="1200" dirty="0">
                <a:latin typeface="Georgia" panose="02040502050405020303" pitchFamily="18" charset="0"/>
              </a:rPr>
              <a:t>We’ll do a bit of discussion and application of our specific Scripture Focus for this class.</a:t>
            </a:r>
          </a:p>
          <a:p>
            <a:pPr marL="0" lvl="0" indent="0" algn="l" rtl="0">
              <a:spcBef>
                <a:spcPts val="0"/>
              </a:spcBef>
              <a:spcAft>
                <a:spcPts val="0"/>
              </a:spcAft>
              <a:buNone/>
            </a:pPr>
            <a:endParaRPr lang="en-US" sz="1200" dirty="0">
              <a:latin typeface="Georgia" panose="02040502050405020303" pitchFamily="18" charset="0"/>
            </a:endParaRPr>
          </a:p>
          <a:p>
            <a:pPr marL="0" lvl="0" indent="0" algn="l" rtl="0">
              <a:spcBef>
                <a:spcPts val="0"/>
              </a:spcBef>
              <a:spcAft>
                <a:spcPts val="0"/>
              </a:spcAft>
              <a:buNone/>
            </a:pPr>
            <a:r>
              <a:rPr lang="en-US" sz="1200" dirty="0">
                <a:latin typeface="Georgia" panose="02040502050405020303" pitchFamily="18" charset="0"/>
              </a:rPr>
              <a:t>And finally, we’ll put what we’ve learned into practice with some activities and maybe even some singing!</a:t>
            </a:r>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59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5707049"/>
          </a:xfrm>
        </p:spPr>
        <p:txBody>
          <a:bodyPr/>
          <a:lstStyle/>
          <a:p>
            <a:r>
              <a:rPr lang="en-US" sz="1200" dirty="0">
                <a:latin typeface="Georgia" panose="02040502050405020303" pitchFamily="18" charset="0"/>
              </a:rPr>
              <a:t>SEE EXTRA NOTES</a:t>
            </a:r>
          </a:p>
        </p:txBody>
      </p:sp>
    </p:spTree>
    <p:extLst>
      <p:ext uri="{BB962C8B-B14F-4D97-AF65-F5344CB8AC3E}">
        <p14:creationId xmlns:p14="http://schemas.microsoft.com/office/powerpoint/2010/main" val="326632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Garamond" panose="02020404030301010803" pitchFamily="18" charset="0"/>
              </a:rPr>
              <a:t>As we transition into our verses today, let’s pull together a few key concepts that we’ve visited already. First, we talked about the importance of joining Christians throughout the world – and of all time – in singing praises to God. We also talked about guarding the tension between singing in a corporate, congregational sense and yet being personally involved in the whole activity of worship. To me, this sequence is so beautifully addressed here in Ephesians 5:19-20.</a:t>
            </a:r>
          </a:p>
          <a:p>
            <a:pPr marL="0" lvl="0" indent="0" algn="l" rtl="0">
              <a:spcBef>
                <a:spcPts val="0"/>
              </a:spcBef>
              <a:spcAft>
                <a:spcPts val="0"/>
              </a:spcAft>
              <a:buNone/>
            </a:pPr>
            <a:endParaRPr lang="en-US" sz="1200" dirty="0">
              <a:latin typeface="Garamond" panose="02020404030301010803" pitchFamily="18" charset="0"/>
            </a:endParaRPr>
          </a:p>
          <a:p>
            <a:pPr marL="0" lvl="0" indent="0" algn="l" rtl="0">
              <a:spcBef>
                <a:spcPts val="0"/>
              </a:spcBef>
              <a:spcAft>
                <a:spcPts val="0"/>
              </a:spcAft>
              <a:buNone/>
            </a:pPr>
            <a:r>
              <a:rPr lang="en-US" sz="1200" dirty="0">
                <a:latin typeface="Garamond" panose="02020404030301010803" pitchFamily="18" charset="0"/>
              </a:rPr>
              <a:t>In the first part of verse 19, we’re encouraged to actively partake in the congregational, fellowship-based experience of sharing music with each other. But as we look to the second half of this verse, you’ll also see the encouragement to recognize the “heart” component of worship, that there is something personal and subjective that happens for each one of us. Regardless of your unit of analysis on this one, it’s clear that our attitude should be one of thankfulness – not only for the opportunity to gather and worship, not only for the personal edification that occurs, but also for the gracious gift of salvation through Christ that we celebrate with each song.</a:t>
            </a:r>
          </a:p>
          <a:p>
            <a:pPr marL="0" lvl="0" indent="0" algn="l" rtl="0">
              <a:spcBef>
                <a:spcPts val="0"/>
              </a:spcBef>
              <a:spcAft>
                <a:spcPts val="0"/>
              </a:spcAft>
              <a:buNone/>
            </a:pPr>
            <a:endParaRPr lang="en-US" sz="1200" dirty="0">
              <a:latin typeface="Garamond" panose="02020404030301010803" pitchFamily="18" charset="0"/>
            </a:endParaRPr>
          </a:p>
          <a:p>
            <a:pPr marL="0" lvl="0" indent="0" algn="l" rtl="0">
              <a:spcBef>
                <a:spcPts val="0"/>
              </a:spcBef>
              <a:spcAft>
                <a:spcPts val="0"/>
              </a:spcAft>
              <a:buNone/>
            </a:pPr>
            <a:r>
              <a:rPr lang="en-US" sz="1200" dirty="0">
                <a:latin typeface="Garamond" panose="02020404030301010803" pitchFamily="18" charset="0"/>
              </a:rPr>
              <a:t>What stands out to you in these verses?</a:t>
            </a:r>
          </a:p>
          <a:p>
            <a:pPr marL="0" lvl="0" indent="0" algn="l" rtl="0">
              <a:spcBef>
                <a:spcPts val="0"/>
              </a:spcBef>
              <a:spcAft>
                <a:spcPts val="0"/>
              </a:spcAft>
              <a:buNone/>
            </a:pPr>
            <a:endParaRPr lang="en-US" sz="1200" dirty="0">
              <a:latin typeface="Garamond" panose="02020404030301010803" pitchFamily="18" charset="0"/>
            </a:endParaRPr>
          </a:p>
          <a:p>
            <a:pPr marL="0" lvl="0" indent="0" algn="l" rtl="0">
              <a:spcBef>
                <a:spcPts val="0"/>
              </a:spcBef>
              <a:spcAft>
                <a:spcPts val="0"/>
              </a:spcAft>
              <a:buNone/>
            </a:pPr>
            <a:r>
              <a:rPr lang="en-US" sz="1200" dirty="0">
                <a:latin typeface="Garamond" panose="02020404030301010803" pitchFamily="18" charset="0"/>
              </a:rPr>
              <a:t>What do you especially value about the encouragements here?</a:t>
            </a:r>
            <a:endParaRPr sz="1200" dirty="0">
              <a:latin typeface="Garamond" panose="02020404030301010803" pitchFamily="18" charset="0"/>
            </a:endParaRPr>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latin typeface="Garamond" panose="02020404030301010803" pitchFamily="18" charset="0"/>
              </a:rPr>
              <a:t>As we transition into our verses today, let’s pull together a few key concepts that we’ve visited already. First, we talked about the importance of joining Christians throughout the world – and of all time – in singing praises to God. We also talked about guarding the tension between singing in a corporate, congregational sense and yet being personally involved in the whole activity of worship. To me, this sequence is so beautifully addressed here in Ephesians 5:19-20.</a:t>
            </a:r>
          </a:p>
          <a:p>
            <a:pPr marL="0" lvl="0" indent="0" algn="l" rtl="0">
              <a:spcBef>
                <a:spcPts val="0"/>
              </a:spcBef>
              <a:spcAft>
                <a:spcPts val="0"/>
              </a:spcAft>
              <a:buNone/>
            </a:pPr>
            <a:endParaRPr lang="en-US" sz="1100" dirty="0">
              <a:latin typeface="Garamond" panose="02020404030301010803" pitchFamily="18" charset="0"/>
            </a:endParaRPr>
          </a:p>
          <a:p>
            <a:pPr marL="0" lvl="0" indent="0" algn="l" rtl="0">
              <a:spcBef>
                <a:spcPts val="0"/>
              </a:spcBef>
              <a:spcAft>
                <a:spcPts val="0"/>
              </a:spcAft>
              <a:buNone/>
            </a:pPr>
            <a:r>
              <a:rPr lang="en-US" sz="1100" dirty="0">
                <a:latin typeface="Garamond" panose="02020404030301010803" pitchFamily="18" charset="0"/>
              </a:rPr>
              <a:t>In the first part of verse 19, we’re encouraged to actively partake in the congregational, fellowship-based experience of sharing music with each other. But as we look to the second half of this verse, you’ll also see the encouragement to recognize the “heart” component of worship, that there is something personal and subjective that happens for each one of us. Regardless of your unit of analysis on this one, it’s clear that our attitude should be one of thankfulness – not only for the opportunity to gather and worship, not only for the personal edification that occurs, but also for the gracious gift of salvation through Christ that we celebrate with each song.</a:t>
            </a:r>
          </a:p>
          <a:p>
            <a:pPr marL="0" lvl="0" indent="0" algn="l" rtl="0">
              <a:spcBef>
                <a:spcPts val="0"/>
              </a:spcBef>
              <a:spcAft>
                <a:spcPts val="0"/>
              </a:spcAft>
              <a:buNone/>
            </a:pPr>
            <a:endParaRPr lang="en-US" sz="1100" dirty="0">
              <a:latin typeface="Garamond" panose="02020404030301010803" pitchFamily="18" charset="0"/>
            </a:endParaRPr>
          </a:p>
          <a:p>
            <a:pPr marL="0" lvl="0" indent="0" algn="l" rtl="0">
              <a:spcBef>
                <a:spcPts val="0"/>
              </a:spcBef>
              <a:spcAft>
                <a:spcPts val="0"/>
              </a:spcAft>
              <a:buNone/>
            </a:pPr>
            <a:r>
              <a:rPr lang="en-US" sz="1100" dirty="0">
                <a:latin typeface="Garamond" panose="02020404030301010803" pitchFamily="18" charset="0"/>
              </a:rPr>
              <a:t>What stands out to you in these verses?</a:t>
            </a:r>
          </a:p>
          <a:p>
            <a:pPr marL="0" lvl="0" indent="0" algn="l" rtl="0">
              <a:spcBef>
                <a:spcPts val="0"/>
              </a:spcBef>
              <a:spcAft>
                <a:spcPts val="0"/>
              </a:spcAft>
              <a:buNone/>
            </a:pPr>
            <a:endParaRPr lang="en-US" sz="1100" dirty="0">
              <a:latin typeface="Garamond" panose="02020404030301010803" pitchFamily="18" charset="0"/>
            </a:endParaRPr>
          </a:p>
          <a:p>
            <a:pPr marL="0" lvl="0" indent="0" algn="l" rtl="0">
              <a:spcBef>
                <a:spcPts val="0"/>
              </a:spcBef>
              <a:spcAft>
                <a:spcPts val="0"/>
              </a:spcAft>
              <a:buNone/>
            </a:pPr>
            <a:r>
              <a:rPr lang="en-US" sz="1100" dirty="0">
                <a:latin typeface="Garamond" panose="02020404030301010803" pitchFamily="18" charset="0"/>
              </a:rPr>
              <a:t>What do you especially value about the encouragements here?</a:t>
            </a:r>
          </a:p>
          <a:p>
            <a:pPr marL="158750" indent="0">
              <a:buNone/>
            </a:pPr>
            <a:endParaRPr lang="en-US" dirty="0"/>
          </a:p>
        </p:txBody>
      </p:sp>
    </p:spTree>
    <p:extLst>
      <p:ext uri="{BB962C8B-B14F-4D97-AF65-F5344CB8AC3E}">
        <p14:creationId xmlns:p14="http://schemas.microsoft.com/office/powerpoint/2010/main" val="399304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4991100" cy="2808288"/>
          </a:xfrm>
        </p:spPr>
      </p:sp>
      <p:sp>
        <p:nvSpPr>
          <p:cNvPr id="3" name="Notes Placeholder 2"/>
          <p:cNvSpPr>
            <a:spLocks noGrp="1"/>
          </p:cNvSpPr>
          <p:nvPr>
            <p:ph type="body" idx="1"/>
          </p:nvPr>
        </p:nvSpPr>
        <p:spPr>
          <a:xfrm>
            <a:off x="685800" y="3428998"/>
            <a:ext cx="5486400" cy="4800600"/>
          </a:xfrm>
        </p:spPr>
        <p:txBody>
          <a:bodyPr/>
          <a:lstStyle/>
          <a:p>
            <a:r>
              <a:rPr lang="en-US" sz="1200" dirty="0">
                <a:latin typeface="Garamond" panose="02020404030301010803" pitchFamily="18" charset="0"/>
              </a:rPr>
              <a:t>A PERSONAL ILLUSTRATION – Each of these songs has been incredibly impactful in my life in a congregational sense and personally as a follower of Christ.</a:t>
            </a:r>
          </a:p>
          <a:p>
            <a:r>
              <a:rPr lang="en-US" sz="1200" dirty="0">
                <a:latin typeface="Garamond" panose="02020404030301010803" pitchFamily="18" charset="0"/>
              </a:rPr>
              <a:t>For Abide with Me, my earliest memory of this song is singing it in a packed church at my Grandpa’s funeral when I was 12. It was the first funeral I had been to, but the feeling of being united in such a rich prayer of trust, hope, and comfort was overwhelming. I saw people around me singing, soft as it may have been, with tears rolling down their cheeks. We were all part of the sinner-saint experience of processing Christian grief together – the kind that allows the heart to be sad while the faith latches on to the promises of our Heavenly Father. That song became the yearly choir anthem, and holds a special place of community and Christian fellowship in the hearts of alumni.</a:t>
            </a:r>
          </a:p>
          <a:p>
            <a:r>
              <a:rPr lang="en-US" sz="1200" dirty="0">
                <a:latin typeface="Garamond" panose="02020404030301010803" pitchFamily="18" charset="0"/>
              </a:rPr>
              <a:t>In Christ Alone – witnessing tool for Nick’s dad, becoming the theme song of WELS connection, Easter singing with </a:t>
            </a:r>
            <a:r>
              <a:rPr lang="en-US" sz="1200" dirty="0" err="1">
                <a:latin typeface="Garamond" panose="02020404030301010803" pitchFamily="18" charset="0"/>
              </a:rPr>
              <a:t>Trinitas</a:t>
            </a:r>
            <a:endParaRPr lang="en-US" sz="1200" dirty="0">
              <a:latin typeface="Garamond" panose="02020404030301010803" pitchFamily="18" charset="0"/>
            </a:endParaRPr>
          </a:p>
          <a:p>
            <a:r>
              <a:rPr lang="en-US" sz="1200" dirty="0">
                <a:latin typeface="Garamond" panose="02020404030301010803" pitchFamily="18" charset="0"/>
              </a:rPr>
              <a:t>All Is Well – being part of teaching the congregation this hymn (congregational) while completely relating to the lyrics as a guide for my life (personal)</a:t>
            </a:r>
          </a:p>
          <a:p>
            <a:r>
              <a:rPr lang="en-US" sz="1200" dirty="0">
                <a:latin typeface="Garamond" panose="02020404030301010803" pitchFamily="18" charset="0"/>
              </a:rPr>
              <a:t>For APPLYING THE FAVORITES, have each participant write down their five favorite hymns and why they have become favorites.</a:t>
            </a:r>
          </a:p>
          <a:p>
            <a:r>
              <a:rPr lang="en-US" sz="1200" dirty="0">
                <a:latin typeface="Garamond" panose="02020404030301010803" pitchFamily="18" charset="0"/>
              </a:rPr>
              <a:t>Then, discuss whether they think we’ll have fantastic commonality in our choices.</a:t>
            </a:r>
          </a:p>
          <a:p>
            <a:r>
              <a:rPr lang="en-US" sz="1200" dirty="0">
                <a:latin typeface="Garamond" panose="02020404030301010803" pitchFamily="18" charset="0"/>
              </a:rPr>
              <a:t>Let group members discuss the shared vs. personal meaning of their favorite hymns.</a:t>
            </a:r>
          </a:p>
          <a:p>
            <a:r>
              <a:rPr lang="en-US" sz="1200" dirty="0">
                <a:latin typeface="Garamond" panose="02020404030301010803" pitchFamily="18" charset="0"/>
              </a:rPr>
              <a:t>WHAT ABOUT YOU – Are there other hymns that weren’t mentioned among the favorites that have been especially impactful from a “congregational to personal” perspective?</a:t>
            </a:r>
          </a:p>
        </p:txBody>
      </p:sp>
    </p:spTree>
    <p:extLst>
      <p:ext uri="{BB962C8B-B14F-4D97-AF65-F5344CB8AC3E}">
        <p14:creationId xmlns:p14="http://schemas.microsoft.com/office/powerpoint/2010/main" val="398026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
          <p:cNvSpPr txBox="1">
            <a:spLocks noGrp="1"/>
          </p:cNvSpPr>
          <p:nvPr>
            <p:ph type="ctrTitle"/>
          </p:nvPr>
        </p:nvSpPr>
        <p:spPr>
          <a:xfrm>
            <a:off x="1524000" y="5150734"/>
            <a:ext cx="9144000" cy="7476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
          <p:cNvSpPr txBox="1">
            <a:spLocks noGrp="1"/>
          </p:cNvSpPr>
          <p:nvPr>
            <p:ph type="subTitle" idx="1"/>
          </p:nvPr>
        </p:nvSpPr>
        <p:spPr>
          <a:xfrm>
            <a:off x="1199908" y="6038568"/>
            <a:ext cx="9144000" cy="5492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2209800" y="521334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1"/>
        <p:cNvGrpSpPr/>
        <p:nvPr/>
      </p:nvGrpSpPr>
      <p:grpSpPr>
        <a:xfrm>
          <a:off x="0" y="0"/>
          <a:ext cx="0" cy="0"/>
          <a:chOff x="0" y="0"/>
          <a:chExt cx="0" cy="0"/>
        </a:xfrm>
      </p:grpSpPr>
      <p:sp>
        <p:nvSpPr>
          <p:cNvPr id="22" name="Google Shape;22;p9"/>
          <p:cNvSpPr txBox="1">
            <a:spLocks noGrp="1"/>
          </p:cNvSpPr>
          <p:nvPr>
            <p:ph type="ctrTitle"/>
          </p:nvPr>
        </p:nvSpPr>
        <p:spPr>
          <a:xfrm>
            <a:off x="5945529" y="2801074"/>
            <a:ext cx="5744901" cy="16962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subTitle" idx="1"/>
          </p:nvPr>
        </p:nvSpPr>
        <p:spPr>
          <a:xfrm>
            <a:off x="1165184" y="5656603"/>
            <a:ext cx="9144000" cy="5492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2419520" y="384488"/>
            <a:ext cx="8835806" cy="12123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a:off x="1524000" y="1811680"/>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12"/>
          <p:cNvSpPr txBox="1">
            <a:spLocks noGrp="1"/>
          </p:cNvSpPr>
          <p:nvPr>
            <p:ph type="subTitle" idx="1"/>
          </p:nvPr>
        </p:nvSpPr>
        <p:spPr>
          <a:xfrm>
            <a:off x="1524000" y="4291355"/>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2" name="Google Shape;42;p12"/>
          <p:cNvSpPr txBox="1">
            <a:spLocks noGrp="1"/>
          </p:cNvSpPr>
          <p:nvPr>
            <p:ph type="sldNum" idx="12"/>
          </p:nvPr>
        </p:nvSpPr>
        <p:spPr>
          <a:xfrm>
            <a:off x="11347450" y="265038"/>
            <a:ext cx="540922"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2511644" y="447600"/>
            <a:ext cx="8835806" cy="121237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5" name="Google Shape;4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13"/>
          <p:cNvSpPr txBox="1">
            <a:spLocks noGrp="1"/>
          </p:cNvSpPr>
          <p:nvPr>
            <p:ph type="sldNum" idx="12"/>
          </p:nvPr>
        </p:nvSpPr>
        <p:spPr>
          <a:xfrm>
            <a:off x="11347450" y="265038"/>
            <a:ext cx="540922"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2511644" y="447600"/>
            <a:ext cx="8835806" cy="121237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4"/>
          <p:cNvSpPr txBox="1">
            <a:spLocks noGrp="1"/>
          </p:cNvSpPr>
          <p:nvPr>
            <p:ph type="body" idx="2"/>
          </p:nvPr>
        </p:nvSpPr>
        <p:spPr>
          <a:xfrm>
            <a:off x="6172202"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14"/>
          <p:cNvSpPr txBox="1"/>
          <p:nvPr/>
        </p:nvSpPr>
        <p:spPr>
          <a:xfrm>
            <a:off x="11347450" y="265038"/>
            <a:ext cx="540922"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2377440" y="365125"/>
            <a:ext cx="8977948"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5"/>
          <p:cNvSpPr txBox="1">
            <a:spLocks noGrp="1"/>
          </p:cNvSpPr>
          <p:nvPr>
            <p:ph type="sldNum" idx="12"/>
          </p:nvPr>
        </p:nvSpPr>
        <p:spPr>
          <a:xfrm>
            <a:off x="11347450" y="265038"/>
            <a:ext cx="540922"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alpha val="20392"/>
              </a:srgbClr>
            </a:gs>
            <a:gs pos="72000">
              <a:srgbClr val="6BBFD8">
                <a:alpha val="76862"/>
              </a:srgbClr>
            </a:gs>
            <a:gs pos="100000">
              <a:srgbClr val="6BBFD8">
                <a:alpha val="76862"/>
              </a:srgbClr>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4" descr="Graphical user interface, text, website&#10;&#10;Description automatically generated"/>
          <p:cNvPicPr preferRelativeResize="0"/>
          <p:nvPr/>
        </p:nvPicPr>
        <p:blipFill rotWithShape="1">
          <a:blip r:embed="rId6">
            <a:alphaModFix/>
          </a:blip>
          <a:srcRect/>
          <a:stretch/>
        </p:blipFill>
        <p:spPr>
          <a:xfrm>
            <a:off x="0" y="0"/>
            <a:ext cx="12192000" cy="5004486"/>
          </a:xfrm>
          <a:prstGeom prst="rect">
            <a:avLst/>
          </a:prstGeom>
          <a:noFill/>
          <a:ln>
            <a:noFill/>
          </a:ln>
        </p:spPr>
      </p:pic>
      <p:sp>
        <p:nvSpPr>
          <p:cNvPr id="12" name="Google Shape;12;p4"/>
          <p:cNvSpPr/>
          <p:nvPr/>
        </p:nvSpPr>
        <p:spPr>
          <a:xfrm>
            <a:off x="0" y="5004486"/>
            <a:ext cx="12192000" cy="1853514"/>
          </a:xfrm>
          <a:prstGeom prst="rect">
            <a:avLst/>
          </a:prstGeom>
          <a:solidFill>
            <a:srgbClr val="6BB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4"/>
          <p:cNvSpPr/>
          <p:nvPr/>
        </p:nvSpPr>
        <p:spPr>
          <a:xfrm>
            <a:off x="0" y="5004486"/>
            <a:ext cx="12192000"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4"/>
          <p:cNvSpPr/>
          <p:nvPr/>
        </p:nvSpPr>
        <p:spPr>
          <a:xfrm>
            <a:off x="0" y="5063081"/>
            <a:ext cx="12192000" cy="45719"/>
          </a:xfrm>
          <a:prstGeom prst="rect">
            <a:avLst/>
          </a:prstGeom>
          <a:solidFill>
            <a:srgbClr val="641A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4" descr="A black and white image of a person's face&#10;&#10;Description automatically generated with low confidence"/>
          <p:cNvPicPr preferRelativeResize="0"/>
          <p:nvPr/>
        </p:nvPicPr>
        <p:blipFill rotWithShape="1">
          <a:blip r:embed="rId7">
            <a:alphaModFix/>
          </a:blip>
          <a:srcRect/>
          <a:stretch/>
        </p:blipFill>
        <p:spPr>
          <a:xfrm>
            <a:off x="10185722" y="5941324"/>
            <a:ext cx="1786340" cy="60678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alpha val="20392"/>
              </a:srgbClr>
            </a:gs>
            <a:gs pos="72000">
              <a:srgbClr val="6BBFD8">
                <a:alpha val="76862"/>
              </a:srgbClr>
            </a:gs>
            <a:gs pos="100000">
              <a:srgbClr val="6BBFD8">
                <a:alpha val="76862"/>
              </a:srgbClr>
            </a:gs>
          </a:gsLst>
          <a:path path="circle">
            <a:fillToRect l="100000" t="100000"/>
          </a:path>
          <a:tileRect r="-100000" b="-100000"/>
        </a:gradFill>
        <a:effectLst/>
      </p:bgPr>
    </p:bg>
    <p:spTree>
      <p:nvGrpSpPr>
        <p:cNvPr id="1" name="Shape 25"/>
        <p:cNvGrpSpPr/>
        <p:nvPr/>
      </p:nvGrpSpPr>
      <p:grpSpPr>
        <a:xfrm>
          <a:off x="0" y="0"/>
          <a:ext cx="0" cy="0"/>
          <a:chOff x="0" y="0"/>
          <a:chExt cx="0" cy="0"/>
        </a:xfrm>
      </p:grpSpPr>
      <p:cxnSp>
        <p:nvCxnSpPr>
          <p:cNvPr id="26" name="Google Shape;26;p6"/>
          <p:cNvCxnSpPr/>
          <p:nvPr/>
        </p:nvCxnSpPr>
        <p:spPr>
          <a:xfrm>
            <a:off x="2238742" y="1690688"/>
            <a:ext cx="9144000" cy="0"/>
          </a:xfrm>
          <a:prstGeom prst="straightConnector1">
            <a:avLst/>
          </a:prstGeom>
          <a:noFill/>
          <a:ln w="57150" cap="flat" cmpd="sng">
            <a:solidFill>
              <a:srgbClr val="6BBFD8"/>
            </a:solidFill>
            <a:prstDash val="solid"/>
            <a:miter lim="800000"/>
            <a:headEnd type="none" w="sm" len="sm"/>
            <a:tailEnd type="none" w="sm" len="sm"/>
          </a:ln>
        </p:spPr>
      </p:cxnSp>
      <p:cxnSp>
        <p:nvCxnSpPr>
          <p:cNvPr id="27" name="Google Shape;27;p6"/>
          <p:cNvCxnSpPr/>
          <p:nvPr/>
        </p:nvCxnSpPr>
        <p:spPr>
          <a:xfrm>
            <a:off x="2238742" y="1761249"/>
            <a:ext cx="9144000" cy="0"/>
          </a:xfrm>
          <a:prstGeom prst="straightConnector1">
            <a:avLst/>
          </a:prstGeom>
          <a:noFill/>
          <a:ln w="44450" cap="flat" cmpd="sng">
            <a:solidFill>
              <a:srgbClr val="641A2A"/>
            </a:solidFill>
            <a:prstDash val="solid"/>
            <a:miter lim="800000"/>
            <a:headEnd type="none" w="sm" len="sm"/>
            <a:tailEnd type="none" w="sm" len="sm"/>
          </a:ln>
        </p:spPr>
      </p:cxnSp>
      <p:pic>
        <p:nvPicPr>
          <p:cNvPr id="28" name="Google Shape;28;p6"/>
          <p:cNvPicPr preferRelativeResize="0"/>
          <p:nvPr/>
        </p:nvPicPr>
        <p:blipFill rotWithShape="1">
          <a:blip r:embed="rId7">
            <a:alphaModFix/>
          </a:blip>
          <a:srcRect/>
          <a:stretch/>
        </p:blipFill>
        <p:spPr>
          <a:xfrm>
            <a:off x="10080321" y="6008142"/>
            <a:ext cx="1724461" cy="586721"/>
          </a:xfrm>
          <a:prstGeom prst="rect">
            <a:avLst/>
          </a:prstGeom>
          <a:noFill/>
          <a:ln>
            <a:noFill/>
          </a:ln>
        </p:spPr>
      </p:pic>
      <p:sp>
        <p:nvSpPr>
          <p:cNvPr id="29" name="Google Shape;29;p6"/>
          <p:cNvSpPr/>
          <p:nvPr/>
        </p:nvSpPr>
        <p:spPr>
          <a:xfrm>
            <a:off x="533400" y="478313"/>
            <a:ext cx="1705342" cy="17053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 name="Google Shape;30;p6" descr="Logo&#10;&#10;Description automatically generated with low confidence"/>
          <p:cNvPicPr preferRelativeResize="0"/>
          <p:nvPr/>
        </p:nvPicPr>
        <p:blipFill rotWithShape="1">
          <a:blip r:embed="rId8">
            <a:alphaModFix/>
          </a:blip>
          <a:srcRect/>
          <a:stretch/>
        </p:blipFill>
        <p:spPr>
          <a:xfrm>
            <a:off x="343891" y="262448"/>
            <a:ext cx="2084360" cy="1530990"/>
          </a:xfrm>
          <a:prstGeom prst="rect">
            <a:avLst/>
          </a:prstGeom>
          <a:noFill/>
          <a:ln>
            <a:noFill/>
          </a:ln>
          <a:effectLst>
            <a:outerShdw blurRad="50800" dist="38100" dir="5400000" algn="t" rotWithShape="0">
              <a:srgbClr val="000000">
                <a:alpha val="40000"/>
              </a:srgbClr>
            </a:outerShdw>
          </a:effectLst>
        </p:spPr>
      </p:pic>
      <p:sp>
        <p:nvSpPr>
          <p:cNvPr id="31" name="Google Shape;31;p6"/>
          <p:cNvSpPr txBox="1">
            <a:spLocks noGrp="1"/>
          </p:cNvSpPr>
          <p:nvPr>
            <p:ph type="sldNum" idx="12"/>
          </p:nvPr>
        </p:nvSpPr>
        <p:spPr>
          <a:xfrm>
            <a:off x="11347450" y="265038"/>
            <a:ext cx="54092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grace4all.com/improve-preparation-and-organiz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comeuntochrist.org/belong/church-community/what-is-our-church-community-lik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trinitysb.ladiocese.org/Music/music-at-trinity.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pastorkulakov.com/2019/08/16/worship-god-in-his-sanctuar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lukenixblog.blogspot.com/2013/03/christian-music-and-apologetic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990601" y="5150719"/>
            <a:ext cx="9982200" cy="14460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US" dirty="0">
                <a:effectLst/>
                <a:latin typeface="Garamond" panose="02020404030301010803" pitchFamily="18" charset="0"/>
                <a:ea typeface="Calibri" panose="020F0502020204030204" pitchFamily="34" charset="0"/>
                <a:cs typeface="Arial" panose="020B0604020202020204" pitchFamily="34" charset="0"/>
              </a:rPr>
              <a:t>One in Song: The Power of Music in the Family of Believers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2" name="Title 1">
            <a:extLst>
              <a:ext uri="{FF2B5EF4-FFF2-40B4-BE49-F238E27FC236}">
                <a16:creationId xmlns:a16="http://schemas.microsoft.com/office/drawing/2014/main" id="{8821392A-A895-8CCA-B323-B8CCC429D274}"/>
              </a:ext>
            </a:extLst>
          </p:cNvPr>
          <p:cNvSpPr>
            <a:spLocks noGrp="1"/>
          </p:cNvSpPr>
          <p:nvPr>
            <p:ph type="title"/>
          </p:nvPr>
        </p:nvSpPr>
        <p:spPr>
          <a:xfrm>
            <a:off x="2511644" y="861257"/>
            <a:ext cx="8835806" cy="836914"/>
          </a:xfrm>
        </p:spPr>
        <p:txBody>
          <a:bodyPr/>
          <a:lstStyle/>
          <a:p>
            <a:r>
              <a:rPr lang="en-US" dirty="0">
                <a:latin typeface="Georgia" panose="02040502050405020303" pitchFamily="18" charset="0"/>
              </a:rPr>
              <a:t>Presentation Overview</a:t>
            </a:r>
          </a:p>
        </p:txBody>
      </p:sp>
      <p:sp>
        <p:nvSpPr>
          <p:cNvPr id="3" name="Text Placeholder 2">
            <a:extLst>
              <a:ext uri="{FF2B5EF4-FFF2-40B4-BE49-F238E27FC236}">
                <a16:creationId xmlns:a16="http://schemas.microsoft.com/office/drawing/2014/main" id="{C4B48683-3258-2647-6691-1B8BE1A76620}"/>
              </a:ext>
            </a:extLst>
          </p:cNvPr>
          <p:cNvSpPr>
            <a:spLocks noGrp="1"/>
          </p:cNvSpPr>
          <p:nvPr>
            <p:ph type="body" idx="1"/>
          </p:nvPr>
        </p:nvSpPr>
        <p:spPr>
          <a:xfrm>
            <a:off x="729343" y="2206632"/>
            <a:ext cx="10515600" cy="4351338"/>
          </a:xfrm>
        </p:spPr>
        <p:txBody>
          <a:bodyPr/>
          <a:lstStyle/>
          <a:p>
            <a:pPr>
              <a:lnSpc>
                <a:spcPct val="150000"/>
              </a:lnSpc>
            </a:pPr>
            <a:r>
              <a:rPr lang="en-US" sz="3600" dirty="0">
                <a:latin typeface="+mn-lt"/>
              </a:rPr>
              <a:t>Personal Background</a:t>
            </a:r>
          </a:p>
          <a:p>
            <a:pPr>
              <a:lnSpc>
                <a:spcPct val="150000"/>
              </a:lnSpc>
            </a:pPr>
            <a:r>
              <a:rPr lang="en-US" sz="3600" dirty="0">
                <a:latin typeface="+mn-lt"/>
              </a:rPr>
              <a:t>Gathered Guests Summary</a:t>
            </a:r>
          </a:p>
          <a:p>
            <a:pPr>
              <a:lnSpc>
                <a:spcPct val="150000"/>
              </a:lnSpc>
            </a:pPr>
            <a:r>
              <a:rPr lang="en-US" sz="3600" dirty="0">
                <a:latin typeface="+mn-lt"/>
              </a:rPr>
              <a:t>Scripture Focus – Ephesians 5:19-20</a:t>
            </a:r>
          </a:p>
          <a:p>
            <a:pPr>
              <a:lnSpc>
                <a:spcPct val="150000"/>
              </a:lnSpc>
            </a:pPr>
            <a:r>
              <a:rPr lang="en-US" sz="3600" dirty="0">
                <a:latin typeface="+mn-lt"/>
              </a:rPr>
              <a:t>Congregational to Personal Application</a:t>
            </a:r>
          </a:p>
          <a:p>
            <a:pPr marL="50800" indent="0">
              <a:buNone/>
            </a:pPr>
            <a:endParaRPr lang="en-US" sz="3600" dirty="0">
              <a:latin typeface="+mn-lt"/>
            </a:endParaRPr>
          </a:p>
        </p:txBody>
      </p:sp>
      <p:pic>
        <p:nvPicPr>
          <p:cNvPr id="5" name="Picture 4" descr="A close up of a music instrument&#10;&#10;Description automatically generated with low confidence">
            <a:extLst>
              <a:ext uri="{FF2B5EF4-FFF2-40B4-BE49-F238E27FC236}">
                <a16:creationId xmlns:a16="http://schemas.microsoft.com/office/drawing/2014/main" id="{2E92F2CD-B937-CF68-06F5-E473A6DF22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59839" y="2154814"/>
            <a:ext cx="4044329" cy="2123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014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975-4A47-6ED6-2C96-9AB7683CC370}"/>
              </a:ext>
            </a:extLst>
          </p:cNvPr>
          <p:cNvSpPr>
            <a:spLocks noGrp="1"/>
          </p:cNvSpPr>
          <p:nvPr>
            <p:ph type="title"/>
          </p:nvPr>
        </p:nvSpPr>
        <p:spPr>
          <a:xfrm>
            <a:off x="2511644" y="968831"/>
            <a:ext cx="9288470" cy="854432"/>
          </a:xfrm>
        </p:spPr>
        <p:txBody>
          <a:bodyPr/>
          <a:lstStyle/>
          <a:p>
            <a:r>
              <a:rPr lang="en-US" sz="3600" dirty="0">
                <a:latin typeface="+mj-lt"/>
              </a:rPr>
              <a:t>Gathered Guests Summary (</a:t>
            </a:r>
            <a:r>
              <a:rPr lang="en-US" sz="3600" dirty="0" err="1">
                <a:latin typeface="+mj-lt"/>
              </a:rPr>
              <a:t>Maschke</a:t>
            </a:r>
            <a:r>
              <a:rPr lang="en-US" sz="3600" dirty="0">
                <a:latin typeface="+mj-lt"/>
              </a:rPr>
              <a:t>, 2003)</a:t>
            </a:r>
          </a:p>
        </p:txBody>
      </p:sp>
      <p:sp>
        <p:nvSpPr>
          <p:cNvPr id="3" name="Text Placeholder 2">
            <a:extLst>
              <a:ext uri="{FF2B5EF4-FFF2-40B4-BE49-F238E27FC236}">
                <a16:creationId xmlns:a16="http://schemas.microsoft.com/office/drawing/2014/main" id="{A9066C75-AE1E-6A07-0AF2-2C986A786D6E}"/>
              </a:ext>
            </a:extLst>
          </p:cNvPr>
          <p:cNvSpPr>
            <a:spLocks noGrp="1"/>
          </p:cNvSpPr>
          <p:nvPr>
            <p:ph type="body" idx="1"/>
          </p:nvPr>
        </p:nvSpPr>
        <p:spPr>
          <a:xfrm>
            <a:off x="936174" y="2253343"/>
            <a:ext cx="10515600" cy="4702631"/>
          </a:xfrm>
        </p:spPr>
        <p:txBody>
          <a:bodyPr/>
          <a:lstStyle/>
          <a:p>
            <a:pPr>
              <a:lnSpc>
                <a:spcPct val="100000"/>
              </a:lnSpc>
            </a:pPr>
            <a:r>
              <a:rPr lang="en-US" dirty="0">
                <a:latin typeface="+mn-lt"/>
              </a:rPr>
              <a:t>Music in Worship</a:t>
            </a:r>
          </a:p>
          <a:p>
            <a:pPr lvl="1">
              <a:lnSpc>
                <a:spcPct val="100000"/>
              </a:lnSpc>
            </a:pPr>
            <a:r>
              <a:rPr lang="en-US" dirty="0">
                <a:latin typeface="+mn-lt"/>
              </a:rPr>
              <a:t>Lutheran Church Music </a:t>
            </a:r>
          </a:p>
          <a:p>
            <a:pPr lvl="1">
              <a:lnSpc>
                <a:spcPct val="100000"/>
              </a:lnSpc>
            </a:pPr>
            <a:r>
              <a:rPr lang="en-US" dirty="0">
                <a:latin typeface="+mn-lt"/>
              </a:rPr>
              <a:t>Staying Focused</a:t>
            </a:r>
          </a:p>
          <a:p>
            <a:pPr>
              <a:lnSpc>
                <a:spcPct val="100000"/>
              </a:lnSpc>
            </a:pPr>
            <a:r>
              <a:rPr lang="en-US" dirty="0">
                <a:latin typeface="+mn-lt"/>
              </a:rPr>
              <a:t>Congregational Singing</a:t>
            </a:r>
          </a:p>
          <a:p>
            <a:pPr>
              <a:lnSpc>
                <a:spcPct val="100000"/>
              </a:lnSpc>
            </a:pPr>
            <a:r>
              <a:rPr lang="en-US" dirty="0">
                <a:latin typeface="+mn-lt"/>
              </a:rPr>
              <a:t>Hymns</a:t>
            </a:r>
          </a:p>
          <a:p>
            <a:pPr lvl="1">
              <a:lnSpc>
                <a:spcPct val="100000"/>
              </a:lnSpc>
            </a:pPr>
            <a:r>
              <a:rPr lang="en-US" dirty="0">
                <a:latin typeface="+mn-lt"/>
              </a:rPr>
              <a:t>Uniting the Priesthood of All Believers</a:t>
            </a:r>
          </a:p>
          <a:p>
            <a:pPr lvl="1">
              <a:lnSpc>
                <a:spcPct val="100000"/>
              </a:lnSpc>
            </a:pPr>
            <a:r>
              <a:rPr lang="en-US" dirty="0">
                <a:latin typeface="+mn-lt"/>
              </a:rPr>
              <a:t>Hymn Selection and Introduction</a:t>
            </a:r>
          </a:p>
          <a:p>
            <a:endParaRPr lang="en-US" dirty="0">
              <a:latin typeface="+mn-lt"/>
            </a:endParaRPr>
          </a:p>
        </p:txBody>
      </p:sp>
      <p:pic>
        <p:nvPicPr>
          <p:cNvPr id="5" name="Picture 4" descr="A group of people sitting in a room&#10;&#10;Description automatically generated with medium confidence">
            <a:extLst>
              <a:ext uri="{FF2B5EF4-FFF2-40B4-BE49-F238E27FC236}">
                <a16:creationId xmlns:a16="http://schemas.microsoft.com/office/drawing/2014/main" id="{91326492-51EF-D7E0-4EE2-07779A8890E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893" b="14570"/>
          <a:stretch/>
        </p:blipFill>
        <p:spPr>
          <a:xfrm>
            <a:off x="6282185" y="2099094"/>
            <a:ext cx="5289329" cy="2527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37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2" name="Title 1">
            <a:extLst>
              <a:ext uri="{FF2B5EF4-FFF2-40B4-BE49-F238E27FC236}">
                <a16:creationId xmlns:a16="http://schemas.microsoft.com/office/drawing/2014/main" id="{8821392A-A895-8CCA-B323-B8CCC429D274}"/>
              </a:ext>
            </a:extLst>
          </p:cNvPr>
          <p:cNvSpPr>
            <a:spLocks noGrp="1"/>
          </p:cNvSpPr>
          <p:nvPr>
            <p:ph type="title"/>
          </p:nvPr>
        </p:nvSpPr>
        <p:spPr>
          <a:xfrm>
            <a:off x="2511644" y="861257"/>
            <a:ext cx="8835806" cy="836914"/>
          </a:xfrm>
        </p:spPr>
        <p:txBody>
          <a:bodyPr/>
          <a:lstStyle/>
          <a:p>
            <a:r>
              <a:rPr lang="en-US" dirty="0">
                <a:latin typeface="Georgia" panose="02040502050405020303" pitchFamily="18" charset="0"/>
              </a:rPr>
              <a:t>Our Verses: Ephesians 5:19-20</a:t>
            </a:r>
          </a:p>
        </p:txBody>
      </p:sp>
      <p:sp>
        <p:nvSpPr>
          <p:cNvPr id="3" name="Text Placeholder 2">
            <a:extLst>
              <a:ext uri="{FF2B5EF4-FFF2-40B4-BE49-F238E27FC236}">
                <a16:creationId xmlns:a16="http://schemas.microsoft.com/office/drawing/2014/main" id="{C4B48683-3258-2647-6691-1B8BE1A76620}"/>
              </a:ext>
            </a:extLst>
          </p:cNvPr>
          <p:cNvSpPr>
            <a:spLocks noGrp="1"/>
          </p:cNvSpPr>
          <p:nvPr>
            <p:ph type="body" idx="1"/>
          </p:nvPr>
        </p:nvSpPr>
        <p:spPr>
          <a:xfrm>
            <a:off x="838200" y="1956254"/>
            <a:ext cx="10515600" cy="4351338"/>
          </a:xfrm>
        </p:spPr>
        <p:txBody>
          <a:bodyPr/>
          <a:lstStyle/>
          <a:p>
            <a:pPr marL="50800" indent="0" algn="ctr">
              <a:buNone/>
            </a:pPr>
            <a:r>
              <a:rPr lang="en-US" sz="3600" dirty="0">
                <a:latin typeface="+mn-lt"/>
              </a:rPr>
              <a:t>Instead, be filled with the Spirit, </a:t>
            </a:r>
            <a:r>
              <a:rPr lang="en-US" sz="3600" baseline="30000" dirty="0">
                <a:latin typeface="+mn-lt"/>
              </a:rPr>
              <a:t>19</a:t>
            </a:r>
            <a:r>
              <a:rPr lang="en-US" sz="3600" dirty="0">
                <a:latin typeface="+mn-lt"/>
              </a:rPr>
              <a:t>speaking to one another with psalms, hymns, and songs from the Spirit. Sing and make music from your heart to the Lord, </a:t>
            </a:r>
            <a:r>
              <a:rPr lang="en-US" sz="3600" baseline="30000" dirty="0">
                <a:latin typeface="+mn-lt"/>
              </a:rPr>
              <a:t>20</a:t>
            </a:r>
            <a:r>
              <a:rPr lang="en-US" sz="3600" dirty="0">
                <a:latin typeface="+mn-lt"/>
              </a:rPr>
              <a:t>always giving thanks to God the Father for everything, in the name of our Lord Jesus Christ.</a:t>
            </a:r>
          </a:p>
        </p:txBody>
      </p:sp>
      <p:pic>
        <p:nvPicPr>
          <p:cNvPr id="5" name="Picture 4" descr="A group of girls reading books&#10;&#10;Description automatically generated with low confidence">
            <a:extLst>
              <a:ext uri="{FF2B5EF4-FFF2-40B4-BE49-F238E27FC236}">
                <a16:creationId xmlns:a16="http://schemas.microsoft.com/office/drawing/2014/main" id="{B4BE3534-51CE-D7A4-6636-226607E5BAC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871" b="8947"/>
          <a:stretch/>
        </p:blipFill>
        <p:spPr>
          <a:xfrm>
            <a:off x="4259943" y="4831001"/>
            <a:ext cx="3672113" cy="19197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1611-9294-8E91-0F9E-A33AB5F99BF5}"/>
              </a:ext>
            </a:extLst>
          </p:cNvPr>
          <p:cNvSpPr>
            <a:spLocks noGrp="1"/>
          </p:cNvSpPr>
          <p:nvPr>
            <p:ph type="title"/>
          </p:nvPr>
        </p:nvSpPr>
        <p:spPr>
          <a:xfrm>
            <a:off x="2511644" y="936170"/>
            <a:ext cx="8835806" cy="723805"/>
          </a:xfrm>
        </p:spPr>
        <p:txBody>
          <a:bodyPr/>
          <a:lstStyle/>
          <a:p>
            <a:r>
              <a:rPr lang="en-US" dirty="0">
                <a:latin typeface="Georgia" panose="02040502050405020303" pitchFamily="18" charset="0"/>
              </a:rPr>
              <a:t>Our Verses: Ephesians 5:19-20</a:t>
            </a:r>
            <a:endParaRPr lang="en-US" dirty="0"/>
          </a:p>
        </p:txBody>
      </p:sp>
      <p:sp>
        <p:nvSpPr>
          <p:cNvPr id="3" name="Text Placeholder 2">
            <a:extLst>
              <a:ext uri="{FF2B5EF4-FFF2-40B4-BE49-F238E27FC236}">
                <a16:creationId xmlns:a16="http://schemas.microsoft.com/office/drawing/2014/main" id="{2F26C919-84C9-648D-1572-9CBE6FB26B14}"/>
              </a:ext>
            </a:extLst>
          </p:cNvPr>
          <p:cNvSpPr>
            <a:spLocks noGrp="1"/>
          </p:cNvSpPr>
          <p:nvPr>
            <p:ph type="body" idx="1"/>
          </p:nvPr>
        </p:nvSpPr>
        <p:spPr/>
        <p:txBody>
          <a:bodyPr/>
          <a:lstStyle/>
          <a:p>
            <a:pPr>
              <a:lnSpc>
                <a:spcPct val="100000"/>
              </a:lnSpc>
            </a:pPr>
            <a:r>
              <a:rPr lang="en-US" sz="3200" dirty="0">
                <a:latin typeface="+mn-lt"/>
              </a:rPr>
              <a:t>Speaking to One Another</a:t>
            </a:r>
          </a:p>
          <a:p>
            <a:pPr>
              <a:lnSpc>
                <a:spcPct val="100000"/>
              </a:lnSpc>
            </a:pPr>
            <a:r>
              <a:rPr lang="en-US" sz="3200" dirty="0">
                <a:latin typeface="+mn-lt"/>
              </a:rPr>
              <a:t>Music to the Lord</a:t>
            </a:r>
          </a:p>
          <a:p>
            <a:pPr>
              <a:lnSpc>
                <a:spcPct val="100000"/>
              </a:lnSpc>
            </a:pPr>
            <a:r>
              <a:rPr lang="en-US" sz="3200" dirty="0">
                <a:latin typeface="+mn-lt"/>
              </a:rPr>
              <a:t>Giving Thanks for Everything</a:t>
            </a:r>
          </a:p>
          <a:p>
            <a:endParaRPr lang="en-US" dirty="0"/>
          </a:p>
        </p:txBody>
      </p:sp>
      <p:pic>
        <p:nvPicPr>
          <p:cNvPr id="8" name="Picture 7" descr="A picture containing person&#10;&#10;Description automatically generated">
            <a:extLst>
              <a:ext uri="{FF2B5EF4-FFF2-40B4-BE49-F238E27FC236}">
                <a16:creationId xmlns:a16="http://schemas.microsoft.com/office/drawing/2014/main" id="{DD23FEA7-50AF-1809-ED00-6CF1E755C47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8503" b="14138"/>
          <a:stretch/>
        </p:blipFill>
        <p:spPr>
          <a:xfrm>
            <a:off x="3495403" y="4035293"/>
            <a:ext cx="5201193" cy="2307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386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582F-B3F0-31AC-E59F-28CC92A1BBEB}"/>
              </a:ext>
            </a:extLst>
          </p:cNvPr>
          <p:cNvSpPr>
            <a:spLocks noGrp="1"/>
          </p:cNvSpPr>
          <p:nvPr>
            <p:ph type="title"/>
          </p:nvPr>
        </p:nvSpPr>
        <p:spPr>
          <a:xfrm>
            <a:off x="2402785" y="948346"/>
            <a:ext cx="9005442" cy="728057"/>
          </a:xfrm>
        </p:spPr>
        <p:txBody>
          <a:bodyPr/>
          <a:lstStyle/>
          <a:p>
            <a:r>
              <a:rPr lang="en-US" sz="4000" dirty="0">
                <a:latin typeface="+mn-lt"/>
              </a:rPr>
              <a:t>Congregational to Personal Application</a:t>
            </a:r>
            <a:br>
              <a:rPr lang="en-US" sz="4000" dirty="0">
                <a:latin typeface="+mn-lt"/>
              </a:rPr>
            </a:br>
            <a:endParaRPr lang="en-US" sz="4000" dirty="0"/>
          </a:p>
        </p:txBody>
      </p:sp>
      <p:sp>
        <p:nvSpPr>
          <p:cNvPr id="3" name="Text Placeholder 2">
            <a:extLst>
              <a:ext uri="{FF2B5EF4-FFF2-40B4-BE49-F238E27FC236}">
                <a16:creationId xmlns:a16="http://schemas.microsoft.com/office/drawing/2014/main" id="{BCD5708F-FABA-8D2A-720B-F28325251207}"/>
              </a:ext>
            </a:extLst>
          </p:cNvPr>
          <p:cNvSpPr>
            <a:spLocks noGrp="1"/>
          </p:cNvSpPr>
          <p:nvPr>
            <p:ph type="body" idx="1"/>
          </p:nvPr>
        </p:nvSpPr>
        <p:spPr/>
        <p:txBody>
          <a:bodyPr/>
          <a:lstStyle/>
          <a:p>
            <a:r>
              <a:rPr lang="en-US" sz="3200" dirty="0">
                <a:latin typeface="+mn-lt"/>
              </a:rPr>
              <a:t>A Personal Illustration</a:t>
            </a:r>
          </a:p>
          <a:p>
            <a:pPr lvl="1"/>
            <a:r>
              <a:rPr lang="en-US" sz="2800" dirty="0">
                <a:latin typeface="+mn-lt"/>
              </a:rPr>
              <a:t>Abide with Me</a:t>
            </a:r>
          </a:p>
          <a:p>
            <a:pPr lvl="1"/>
            <a:r>
              <a:rPr lang="en-US" sz="2800" dirty="0">
                <a:latin typeface="+mn-lt"/>
              </a:rPr>
              <a:t>In Christ Alone</a:t>
            </a:r>
          </a:p>
          <a:p>
            <a:pPr lvl="1"/>
            <a:r>
              <a:rPr lang="en-US" sz="2800" dirty="0">
                <a:latin typeface="+mn-lt"/>
              </a:rPr>
              <a:t>All Is Well</a:t>
            </a:r>
          </a:p>
          <a:p>
            <a:r>
              <a:rPr lang="en-US" sz="3200" dirty="0">
                <a:latin typeface="+mn-lt"/>
              </a:rPr>
              <a:t>Applying the Favorites</a:t>
            </a:r>
          </a:p>
          <a:p>
            <a:r>
              <a:rPr lang="en-US" sz="3200" dirty="0">
                <a:latin typeface="+mn-lt"/>
              </a:rPr>
              <a:t>What about you?</a:t>
            </a:r>
          </a:p>
          <a:p>
            <a:pPr lvl="1"/>
            <a:endParaRPr lang="en-US" sz="2800" dirty="0">
              <a:latin typeface="+mn-lt"/>
            </a:endParaRPr>
          </a:p>
        </p:txBody>
      </p:sp>
      <p:pic>
        <p:nvPicPr>
          <p:cNvPr id="4" name="Picture 3" descr="A close-up of a music instrument&#10;&#10;Description automatically generated with low confidence">
            <a:extLst>
              <a:ext uri="{FF2B5EF4-FFF2-40B4-BE49-F238E27FC236}">
                <a16:creationId xmlns:a16="http://schemas.microsoft.com/office/drawing/2014/main" id="{7029A2E9-B79E-0018-5E09-52F6A58260D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2406809"/>
            <a:ext cx="5044449" cy="2480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06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1116</Words>
  <Application>Microsoft Office PowerPoint</Application>
  <PresentationFormat>Widescreen</PresentationFormat>
  <Paragraphs>62</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Garamond</vt:lpstr>
      <vt:lpstr>Georgia</vt:lpstr>
      <vt:lpstr>Office Theme</vt:lpstr>
      <vt:lpstr>1_Custom Design</vt:lpstr>
      <vt:lpstr>One in Song: The Power of Music in the Family of Believers</vt:lpstr>
      <vt:lpstr>Presentation Overview</vt:lpstr>
      <vt:lpstr>Gathered Guests Summary (Maschke, 2003)</vt:lpstr>
      <vt:lpstr>Our Verses: Ephesians 5:19-20</vt:lpstr>
      <vt:lpstr>Our Verses: Ephesians 5:19-20</vt:lpstr>
      <vt:lpstr>Congregational to Personal Application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in Song: The Power of Music in the Family of Believers</dc:title>
  <dc:creator>Sarah Proeber</dc:creator>
  <cp:lastModifiedBy>Stacy Hoehl</cp:lastModifiedBy>
  <cp:revision>1</cp:revision>
  <dcterms:created xsi:type="dcterms:W3CDTF">2022-05-27T16:53:50Z</dcterms:created>
  <dcterms:modified xsi:type="dcterms:W3CDTF">2022-07-20T16:56:29Z</dcterms:modified>
</cp:coreProperties>
</file>